
<file path=[Content_Types].xml><?xml version="1.0" encoding="utf-8"?>
<Types xmlns="http://schemas.openxmlformats.org/package/2006/content-types">
  <Default Extension="bin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61" r:id="rId2"/>
    <p:sldId id="465" r:id="rId3"/>
    <p:sldId id="466" r:id="rId4"/>
    <p:sldId id="414" r:id="rId5"/>
    <p:sldId id="417" r:id="rId6"/>
    <p:sldId id="265" r:id="rId7"/>
    <p:sldId id="266" r:id="rId8"/>
    <p:sldId id="269" r:id="rId9"/>
    <p:sldId id="418" r:id="rId10"/>
    <p:sldId id="281" r:id="rId11"/>
    <p:sldId id="270" r:id="rId12"/>
    <p:sldId id="272" r:id="rId13"/>
    <p:sldId id="279" r:id="rId14"/>
    <p:sldId id="277" r:id="rId15"/>
    <p:sldId id="275" r:id="rId16"/>
    <p:sldId id="271" r:id="rId17"/>
    <p:sldId id="280" r:id="rId18"/>
    <p:sldId id="419" r:id="rId19"/>
    <p:sldId id="467" r:id="rId20"/>
    <p:sldId id="289" r:id="rId21"/>
    <p:sldId id="284" r:id="rId22"/>
    <p:sldId id="285" r:id="rId23"/>
    <p:sldId id="286" r:id="rId24"/>
    <p:sldId id="369" r:id="rId25"/>
    <p:sldId id="370" r:id="rId26"/>
    <p:sldId id="372" r:id="rId27"/>
    <p:sldId id="468" r:id="rId28"/>
    <p:sldId id="469" r:id="rId29"/>
    <p:sldId id="470" r:id="rId30"/>
    <p:sldId id="471" r:id="rId31"/>
    <p:sldId id="472" r:id="rId32"/>
    <p:sldId id="473" r:id="rId33"/>
    <p:sldId id="474" r:id="rId34"/>
    <p:sldId id="475" r:id="rId35"/>
    <p:sldId id="476" r:id="rId36"/>
    <p:sldId id="477" r:id="rId37"/>
    <p:sldId id="479" r:id="rId38"/>
    <p:sldId id="480" r:id="rId39"/>
    <p:sldId id="481" r:id="rId40"/>
    <p:sldId id="482" r:id="rId41"/>
    <p:sldId id="483" r:id="rId42"/>
    <p:sldId id="484" r:id="rId43"/>
    <p:sldId id="485" r:id="rId44"/>
    <p:sldId id="486" r:id="rId45"/>
    <p:sldId id="488" r:id="rId46"/>
    <p:sldId id="493" r:id="rId47"/>
    <p:sldId id="491" r:id="rId48"/>
    <p:sldId id="492" r:id="rId49"/>
    <p:sldId id="494" r:id="rId50"/>
    <p:sldId id="495" r:id="rId51"/>
    <p:sldId id="496" r:id="rId52"/>
    <p:sldId id="497" r:id="rId53"/>
    <p:sldId id="498" r:id="rId54"/>
    <p:sldId id="499" r:id="rId55"/>
    <p:sldId id="500" r:id="rId56"/>
    <p:sldId id="501" r:id="rId57"/>
    <p:sldId id="502" r:id="rId58"/>
    <p:sldId id="504" r:id="rId59"/>
    <p:sldId id="505" r:id="rId60"/>
    <p:sldId id="506" r:id="rId61"/>
    <p:sldId id="507" r:id="rId62"/>
    <p:sldId id="459" r:id="rId63"/>
    <p:sldId id="362" r:id="rId64"/>
    <p:sldId id="363" r:id="rId65"/>
    <p:sldId id="365" r:id="rId66"/>
    <p:sldId id="366" r:id="rId67"/>
    <p:sldId id="508" r:id="rId68"/>
    <p:sldId id="420" r:id="rId69"/>
    <p:sldId id="461" r:id="rId70"/>
    <p:sldId id="462" r:id="rId71"/>
    <p:sldId id="463" r:id="rId72"/>
    <p:sldId id="408" r:id="rId73"/>
    <p:sldId id="260" r:id="rId74"/>
  </p:sldIdLst>
  <p:sldSz cx="12188825" cy="6858000"/>
  <p:notesSz cx="6797675" cy="9926638"/>
  <p:embeddedFontLst>
    <p:embeddedFont>
      <p:font typeface="AU Passata Light" panose="020B0303030902030804" pitchFamily="34" charset="0"/>
      <p:regular r:id="rId77"/>
      <p:bold r:id="rId78"/>
    </p:embeddedFont>
    <p:embeddedFont>
      <p:font typeface="AU Passata" panose="020B0503030502030804" pitchFamily="34" charset="0"/>
      <p:regular r:id="rId79"/>
      <p:bold r:id="rId80"/>
    </p:embeddedFont>
    <p:embeddedFont>
      <p:font typeface="Georgia" panose="02040502050405020303" pitchFamily="18" charset="0"/>
      <p:regular r:id="rId81"/>
      <p:bold r:id="rId82"/>
      <p:italic r:id="rId83"/>
      <p:boldItalic r:id="rId84"/>
    </p:embeddedFont>
    <p:embeddedFont>
      <p:font typeface="Wingdings 3" panose="05040102010807070707" pitchFamily="18" charset="2"/>
      <p:regular r:id="rId85"/>
    </p:embeddedFont>
    <p:embeddedFont>
      <p:font typeface="Calibri" panose="020F0502020204030204" pitchFamily="34" charset="0"/>
      <p:regular r:id="rId86"/>
      <p:bold r:id="rId87"/>
      <p:italic r:id="rId88"/>
      <p:boldItalic r:id="rId89"/>
    </p:embeddedFont>
    <p:embeddedFont>
      <p:font typeface="AU Peto" panose="040C0B07020602020301" pitchFamily="82" charset="0"/>
      <p:regular r:id="rId90"/>
      <p:bold r:id="rId91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9" autoAdjust="0"/>
    <p:restoredTop sz="90677" autoAdjust="0"/>
  </p:normalViewPr>
  <p:slideViewPr>
    <p:cSldViewPr snapToObjects="1" showGuides="1">
      <p:cViewPr varScale="1">
        <p:scale>
          <a:sx n="92" d="100"/>
          <a:sy n="92" d="100"/>
        </p:scale>
        <p:origin x="102" y="4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87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90" Type="http://schemas.openxmlformats.org/officeDocument/2006/relationships/font" Target="fonts/font14.fntdata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tutorial-vl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inyurl.com/tutorial-d3" TargetMode="External"/><Relationship Id="rId4" Type="http://schemas.openxmlformats.org/officeDocument/2006/relationships/hyperlink" Target="https://tinyurl.com/tutorial-v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1331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317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8020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Opinionated</a:t>
            </a:r>
          </a:p>
          <a:p>
            <a:r>
              <a:rPr lang="en-US" dirty="0"/>
              <a:t>Form follows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9242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Opinionated</a:t>
            </a:r>
          </a:p>
          <a:p>
            <a:r>
              <a:rPr lang="en-US" dirty="0"/>
              <a:t>Form follows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0871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 Data Type &amp; Channel!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0344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Position, color, shape, enclosure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9269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hlinkClick r:id="rId3"/>
              </a:rPr>
              <a:t>https://tinyurl.com/tutorial-vl</a:t>
            </a:r>
            <a:endParaRPr lang="en-US" b="1" dirty="0"/>
          </a:p>
          <a:p>
            <a:r>
              <a:rPr lang="en-US" b="1" dirty="0">
                <a:hlinkClick r:id="rId4"/>
              </a:rPr>
              <a:t>https://tinyurl.com/tutorial-v</a:t>
            </a:r>
            <a:endParaRPr lang="en-US" b="1" dirty="0"/>
          </a:p>
          <a:p>
            <a:r>
              <a:rPr lang="en-US" b="1" dirty="0">
                <a:hlinkClick r:id="rId5"/>
              </a:rPr>
              <a:t>https://tinyurl.com/tutorial-d3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71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786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FEBRUARY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Good charts and Graphs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Hans-Jörg Schulz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118463475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02/02/2021</a:t>
            </a:fld>
            <a:r>
              <a:rPr lang="en-GB" dirty="0"/>
              <a:t>04/11/2019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02/02/2021</a:t>
            </a:fld>
            <a:r>
              <a:rPr lang="en-GB" dirty="0"/>
              <a:t>04/11/2019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02/02/2021</a:t>
            </a:fld>
            <a:r>
              <a:rPr lang="en-GB" dirty="0"/>
              <a:t>04/11/2019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02/02/2021</a:t>
            </a:fld>
            <a:r>
              <a:rPr lang="en-GB" dirty="0"/>
              <a:t>04/11/2019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02/02/2021</a:t>
            </a:fld>
            <a:r>
              <a:rPr lang="en-GB" dirty="0"/>
              <a:t>04/11/2019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02/02/2021</a:t>
            </a:fld>
            <a:r>
              <a:rPr lang="en-GB" dirty="0"/>
              <a:t>04/11/2019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02/02/2021</a:t>
            </a:fld>
            <a:r>
              <a:rPr lang="en-GB" dirty="0"/>
              <a:t>04/11/2019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02/02/2021</a:t>
            </a:fld>
            <a:r>
              <a:rPr lang="en-GB" dirty="0"/>
              <a:t>04/11/2019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02/02/2021</a:t>
            </a:fld>
            <a:r>
              <a:rPr lang="en-GB" dirty="0"/>
              <a:t>04/11/2019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02/02/2021</a:t>
            </a:fld>
            <a:r>
              <a:rPr lang="en-GB" dirty="0"/>
              <a:t>04/11/2019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02/02/2021</a:t>
            </a:fld>
            <a:r>
              <a:rPr lang="en-GB" dirty="0"/>
              <a:t>04/11/2019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February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Good charts and Graphs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Hans-Jörg Schulz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985092581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02/02/2021</a:t>
            </a:fld>
            <a:r>
              <a:rPr lang="en-GB" dirty="0"/>
              <a:t>04/11/2019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02/02/2021</a:t>
            </a:fld>
            <a:r>
              <a:rPr lang="en-GB" dirty="0"/>
              <a:t>04/11/2019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F3F6E-29FB-40EF-818D-4E1F37F5501E}" type="datetime1">
              <a:rPr lang="en-GB" smtClean="0"/>
              <a:t>02/02/2021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2BCF-B5B1-44C8-95F2-9DE3E15337A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826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FEBRUARY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Good charts and Graphs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Hans-Jörg Schulz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350617284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02/02/2021</a:t>
            </a:fld>
            <a:r>
              <a:rPr lang="en-GB" dirty="0"/>
              <a:t>04/11/2019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02/02/2021</a:t>
            </a:fld>
            <a:r>
              <a:rPr lang="en-GB" dirty="0"/>
              <a:t>04/11/2019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02/02/2021</a:t>
            </a:fld>
            <a:r>
              <a:rPr lang="en-GB" dirty="0"/>
              <a:t>04/11/2019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02/02/2021</a:t>
            </a:fld>
            <a:r>
              <a:rPr lang="en-GB" dirty="0"/>
              <a:t>04/11/2019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02/02/2021</a:t>
            </a:fld>
            <a:r>
              <a:rPr lang="en-GB" dirty="0"/>
              <a:t>04/11/2019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02/02/2021</a:t>
            </a:fld>
            <a:r>
              <a:rPr lang="en-GB" dirty="0"/>
              <a:t>04/11/2019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02/02/2021</a:t>
            </a:fld>
            <a:r>
              <a:rPr lang="en-GB" dirty="0"/>
              <a:t>04/11/2019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FEBRUARY 2021</a:t>
            </a:r>
          </a:p>
        </p:txBody>
      </p:sp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549021588" name="SecondaryLogo_sort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GOOD charts and graphs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Hans-Jörg Schulz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Associate professor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02/02/2021</a:t>
            </a:fld>
            <a:r>
              <a:rPr lang="en-GB"/>
              <a:t>04/11/2019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  <p:sldLayoutId id="2147483679" r:id="rId21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izingrights.org/kit/hazards/index.html" TargetMode="External"/><Relationship Id="rId2" Type="http://schemas.openxmlformats.org/officeDocument/2006/relationships/hyperlink" Target="https://callingbullshit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medium.economist.com/mistakes-weve-drawn-a-few-8cdd8a42d368" TargetMode="External"/><Relationship Id="rId5" Type="http://schemas.openxmlformats.org/officeDocument/2006/relationships/hyperlink" Target="https://www.reddit.com/r/dataisugly/" TargetMode="External"/><Relationship Id="rId4" Type="http://schemas.openxmlformats.org/officeDocument/2006/relationships/hyperlink" Target="https://viz.wtf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://treevis.net/" TargetMode="Externa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textvis.lnu.se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://financevis.net/" TargetMode="Externa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multivis.net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timeviz.net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hyperlink" Target="https://vega.github.io/vega-lite/" TargetMode="External"/><Relationship Id="rId7" Type="http://schemas.openxmlformats.org/officeDocument/2006/relationships/image" Target="../media/image97.png"/><Relationship Id="rId2" Type="http://schemas.openxmlformats.org/officeDocument/2006/relationships/hyperlink" Target="https://altair-viz.github.io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5" Type="http://schemas.openxmlformats.org/officeDocument/2006/relationships/hyperlink" Target="https://d3js.org/" TargetMode="External"/><Relationship Id="rId4" Type="http://schemas.openxmlformats.org/officeDocument/2006/relationships/hyperlink" Target="https://vega.github.io/vega/" TargetMode="External"/><Relationship Id="rId9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hyperlink" Target="https://vega.github.io/vega-lite/examples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tutorial-vl" TargetMode="External"/><Relationship Id="rId7" Type="http://schemas.openxmlformats.org/officeDocument/2006/relationships/hyperlink" Target="https://observablehq.com/@observablehq/user-manua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observablehq.com/collection/@mahog/davi-d3-tutorial" TargetMode="External"/><Relationship Id="rId5" Type="http://schemas.openxmlformats.org/officeDocument/2006/relationships/hyperlink" Target="https://observablehq.com/collection/@mahog/davi-vega-tutorial" TargetMode="External"/><Relationship Id="rId4" Type="http://schemas.openxmlformats.org/officeDocument/2006/relationships/hyperlink" Target="https://observablehq.com/@uwdata/introduction-to-vega-lite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microsoft.com/office/2007/relationships/media" Target="../media/media1.mp4"/><Relationship Id="rId7" Type="http://schemas.openxmlformats.org/officeDocument/2006/relationships/image" Target="../media/image23.emf"/><Relationship Id="rId2" Type="http://schemas.openxmlformats.org/officeDocument/2006/relationships/video" Target="NULL" TargetMode="External"/><Relationship Id="rId1" Type="http://schemas.openxmlformats.org/officeDocument/2006/relationships/tags" Target="../tags/tag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/>
          <a:lstStyle/>
          <a:p>
            <a:r>
              <a:rPr lang="en-GB" dirty="0"/>
              <a:t>How to make good charts and graphs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visualizing data…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628799"/>
            <a:ext cx="10220325" cy="4265587"/>
          </a:xfrm>
        </p:spPr>
        <p:txBody>
          <a:bodyPr/>
          <a:lstStyle/>
          <a:p>
            <a:pPr marL="1609200" lvl="3" indent="-457200">
              <a:spcAft>
                <a:spcPts val="2400"/>
              </a:spcAft>
              <a:buFont typeface="+mj-lt"/>
              <a:buAutoNum type="arabicPeriod"/>
            </a:pPr>
            <a:r>
              <a:rPr lang="en-US" sz="3600" dirty="0"/>
              <a:t>…Don’t be stupid!</a:t>
            </a:r>
            <a:br>
              <a:rPr lang="en-US" sz="3600" dirty="0"/>
            </a:br>
            <a:endParaRPr lang="en-US" sz="3600" dirty="0"/>
          </a:p>
          <a:p>
            <a:pPr marL="1609200" lvl="3" indent="-457200">
              <a:spcAft>
                <a:spcPts val="2400"/>
              </a:spcAft>
              <a:buFont typeface="+mj-lt"/>
              <a:buAutoNum type="arabicPeriod"/>
            </a:pPr>
            <a:r>
              <a:rPr lang="en-US" sz="3600" dirty="0"/>
              <a:t>…Don’t be sloppy!</a:t>
            </a:r>
            <a:br>
              <a:rPr lang="en-US" sz="3600" dirty="0"/>
            </a:br>
            <a:endParaRPr lang="en-US" sz="3600" dirty="0"/>
          </a:p>
          <a:p>
            <a:pPr marL="1609200" lvl="3" indent="-457200">
              <a:spcAft>
                <a:spcPts val="2400"/>
              </a:spcAft>
              <a:buFont typeface="+mj-lt"/>
              <a:buAutoNum type="arabicPeriod"/>
            </a:pPr>
            <a:r>
              <a:rPr lang="en-US" sz="3600" dirty="0"/>
              <a:t>…Don’t be evil!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A98-CC5D-42D8-A5F2-1957DD75C620}" type="datetime1">
              <a:rPr lang="en-GB" smtClean="0"/>
              <a:t>02/02/2021</a:t>
            </a:fld>
            <a:r>
              <a:rPr lang="en-GB"/>
              <a:t>04/11/2019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086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48FA3-A6E6-49A0-A7A1-65DEA30C3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744079" cy="752101"/>
          </a:xfrm>
        </p:spPr>
        <p:txBody>
          <a:bodyPr/>
          <a:lstStyle/>
          <a:p>
            <a:r>
              <a:rPr lang="en-US" dirty="0"/>
              <a:t>Overall Guideline #1: Don’t be STUPID</a:t>
            </a:r>
          </a:p>
        </p:txBody>
      </p:sp>
      <p:pic>
        <p:nvPicPr>
          <p:cNvPr id="10" name="Picture 4" descr="From the LinkedIn Learning course: Body Language for Leaders&#10;Because math isnât for leaders.">
            <a:extLst>
              <a:ext uri="{FF2B5EF4-FFF2-40B4-BE49-F238E27FC236}">
                <a16:creationId xmlns:a16="http://schemas.microsoft.com/office/drawing/2014/main" id="{D36AADD2-DE4A-4CC2-89B5-2E49A4CC7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8019" y="1468667"/>
            <a:ext cx="6819866" cy="3813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EAD0F4-53FE-4E38-93DA-02D799670546}"/>
              </a:ext>
            </a:extLst>
          </p:cNvPr>
          <p:cNvSpPr txBox="1"/>
          <p:nvPr/>
        </p:nvSpPr>
        <p:spPr>
          <a:xfrm>
            <a:off x="3348808" y="5512876"/>
            <a:ext cx="5678287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dirty="0">
                <a:latin typeface="+mn-lt"/>
              </a:rPr>
              <a:t>Have your pie charts add-up to 100%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B0C1F-FB84-4461-9DF9-2E1C5A2BD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35422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8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48FA3-A6E6-49A0-A7A1-65DEA30C3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744079" cy="752101"/>
          </a:xfrm>
        </p:spPr>
        <p:txBody>
          <a:bodyPr/>
          <a:lstStyle/>
          <a:p>
            <a:r>
              <a:rPr lang="en-US" dirty="0"/>
              <a:t>Overall Guideline #1: Don’t be STUPID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EAD0F4-53FE-4E38-93DA-02D799670546}"/>
              </a:ext>
            </a:extLst>
          </p:cNvPr>
          <p:cNvSpPr txBox="1"/>
          <p:nvPr/>
        </p:nvSpPr>
        <p:spPr>
          <a:xfrm>
            <a:off x="3348808" y="5512876"/>
            <a:ext cx="5678287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dirty="0">
                <a:latin typeface="+mn-lt"/>
              </a:rPr>
              <a:t>Don’t show “trends” over categories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B0C1F-FB84-4461-9DF9-2E1C5A2BD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35422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026" name="Picture 2" descr="https://66.media.tumblr.com/a64d29869c8e2d8c81c5724b33bb68e0/tumblr_pe8upcvd6k1sgh0voo1_128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4221" y="1268760"/>
            <a:ext cx="6912768" cy="4062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7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GUIDELINE #2: </a:t>
            </a:r>
            <a:r>
              <a:rPr lang="en-US" dirty="0" err="1"/>
              <a:t>Don’T</a:t>
            </a:r>
            <a:r>
              <a:rPr lang="en-US" dirty="0"/>
              <a:t> be sloppy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C977-2C03-4801-9609-EED3251CC00F}" type="datetime1">
              <a:rPr lang="en-GB" smtClean="0"/>
              <a:t>02/02/2021</a:t>
            </a:fld>
            <a:r>
              <a:rPr lang="en-GB"/>
              <a:t>04/11/2019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2" y="1413959"/>
            <a:ext cx="6044078" cy="4334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678588" y="3288714"/>
            <a:ext cx="3528392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dirty="0">
                <a:latin typeface="+mn-lt"/>
              </a:rPr>
              <a:t>Ensure the same preprocessing for all data</a:t>
            </a:r>
          </a:p>
        </p:txBody>
      </p:sp>
    </p:spTree>
    <p:extLst>
      <p:ext uri="{BB962C8B-B14F-4D97-AF65-F5344CB8AC3E}">
        <p14:creationId xmlns:p14="http://schemas.microsoft.com/office/powerpoint/2010/main" val="174359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GUIDELINE #2: </a:t>
            </a:r>
            <a:r>
              <a:rPr lang="en-US" dirty="0" err="1"/>
              <a:t>Don’T</a:t>
            </a:r>
            <a:r>
              <a:rPr lang="en-US" dirty="0"/>
              <a:t> be sloppy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3E2A9-942D-4AED-830D-FC2BFC2FD531}" type="datetime1">
              <a:rPr lang="en-GB" smtClean="0"/>
              <a:t>02/02/2021</a:t>
            </a:fld>
            <a:r>
              <a:rPr lang="en-GB"/>
              <a:t>04/11/2019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70" y="1815585"/>
            <a:ext cx="9914286" cy="2533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9876" y="1581675"/>
            <a:ext cx="9632258" cy="2631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800" dirty="0">
                <a:latin typeface="+mn-lt"/>
              </a:rPr>
              <a:t>Number of Farm Laborers in the US, records for 1890 missing due to fire  [Source: </a:t>
            </a:r>
            <a:r>
              <a:rPr lang="en-US" sz="1800" dirty="0" err="1">
                <a:latin typeface="+mn-lt"/>
              </a:rPr>
              <a:t>Kandel</a:t>
            </a:r>
            <a:r>
              <a:rPr lang="en-US" sz="1800" dirty="0">
                <a:latin typeface="+mn-lt"/>
              </a:rPr>
              <a:t> 2011]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3892" y="4362926"/>
            <a:ext cx="2448272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use placeholder (0) as 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78188" y="4362926"/>
            <a:ext cx="2160240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data imputation using linear interpolation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98468" y="4362926"/>
            <a:ext cx="216024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data amputation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97818" y="4362926"/>
            <a:ext cx="200431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data imputation and</a:t>
            </a:r>
          </a:p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explicit encoding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49597" y="5538487"/>
            <a:ext cx="5688632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dirty="0">
                <a:latin typeface="+mn-lt"/>
              </a:rPr>
              <a:t>Carefully attend to missing data values</a:t>
            </a:r>
          </a:p>
        </p:txBody>
      </p:sp>
    </p:spTree>
    <p:extLst>
      <p:ext uri="{BB962C8B-B14F-4D97-AF65-F5344CB8AC3E}">
        <p14:creationId xmlns:p14="http://schemas.microsoft.com/office/powerpoint/2010/main" val="38915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guideline #3: Don’t be evil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9E19A-ADCB-455C-AE2F-C9D86A770B51}" type="datetime1">
              <a:rPr lang="en-GB" smtClean="0"/>
              <a:t>02/02/2021</a:t>
            </a:fld>
            <a:r>
              <a:rPr lang="en-GB"/>
              <a:t>06/05/2019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26" y="1412776"/>
            <a:ext cx="6124773" cy="44326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42684" y="1988840"/>
            <a:ext cx="3240360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dirty="0">
                <a:latin typeface="+mn-lt"/>
              </a:rPr>
              <a:t>Show the full axis for bar charts and line charts</a:t>
            </a:r>
          </a:p>
        </p:txBody>
      </p:sp>
    </p:spTree>
    <p:extLst>
      <p:ext uri="{BB962C8B-B14F-4D97-AF65-F5344CB8AC3E}">
        <p14:creationId xmlns:p14="http://schemas.microsoft.com/office/powerpoint/2010/main" val="323104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guideline #3: Don’t be evil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9E19A-ADCB-455C-AE2F-C9D86A770B51}" type="datetime1">
              <a:rPr lang="en-GB" smtClean="0"/>
              <a:t>02/02/2021</a:t>
            </a:fld>
            <a:r>
              <a:rPr lang="en-GB"/>
              <a:t>06/05/2019</a:t>
            </a:r>
            <a:endParaRPr lang="en-GB" dirty="0"/>
          </a:p>
        </p:txBody>
      </p:sp>
      <p:pic>
        <p:nvPicPr>
          <p:cNvPr id="5" name="Picture 4" descr="http://www.blogcdn.com/www.engadget.com/media/2008/01/dsc_0143.jpg">
            <a:extLst>
              <a:ext uri="{FF2B5EF4-FFF2-40B4-BE49-F238E27FC236}">
                <a16:creationId xmlns:a16="http://schemas.microsoft.com/office/drawing/2014/main" id="{64014A8D-F20D-4E41-94EF-95D8A2F9A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9916" y="1371021"/>
            <a:ext cx="6076289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B38DC0-F985-4CFF-B763-1CC3C17FB147}"/>
              </a:ext>
            </a:extLst>
          </p:cNvPr>
          <p:cNvSpPr txBox="1"/>
          <p:nvPr/>
        </p:nvSpPr>
        <p:spPr>
          <a:xfrm>
            <a:off x="1947149" y="5345832"/>
            <a:ext cx="54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Image source: Macworld 2008, engadget.com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33408" y="3068960"/>
            <a:ext cx="3744416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dirty="0">
                <a:latin typeface="+mn-lt"/>
              </a:rPr>
              <a:t>Avoid 3D / perspective distortion</a:t>
            </a:r>
          </a:p>
        </p:txBody>
      </p:sp>
    </p:spTree>
    <p:extLst>
      <p:ext uri="{BB962C8B-B14F-4D97-AF65-F5344CB8AC3E}">
        <p14:creationId xmlns:p14="http://schemas.microsoft.com/office/powerpoint/2010/main" val="263260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learn more about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836" y="1268760"/>
            <a:ext cx="10886075" cy="4720275"/>
          </a:xfrm>
        </p:spPr>
        <p:txBody>
          <a:bodyPr/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Calling Bullshit – Data Reasoning in a Digital World</a:t>
            </a:r>
            <a:br>
              <a:rPr lang="en-US" sz="2400" dirty="0"/>
            </a:br>
            <a:r>
              <a:rPr lang="en-US" sz="2300" dirty="0"/>
              <a:t>-&gt; </a:t>
            </a:r>
            <a:r>
              <a:rPr lang="en-US" sz="2300" dirty="0">
                <a:hlinkClick r:id="rId2"/>
              </a:rPr>
              <a:t>https://callingbullshit.org</a:t>
            </a:r>
            <a:endParaRPr lang="en-US" sz="23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&amp; Visualization Hazards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400" dirty="0"/>
              <a:t>-&gt; </a:t>
            </a:r>
            <a:r>
              <a:rPr lang="en-US" sz="2400" dirty="0">
                <a:hlinkClick r:id="rId3"/>
              </a:rPr>
              <a:t>http://visualizingrights.org/kit/hazards/index.html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WTF Visualizations Tumblr</a:t>
            </a:r>
            <a:br>
              <a:rPr lang="en-US" sz="2400" dirty="0"/>
            </a:br>
            <a:r>
              <a:rPr lang="en-US" sz="2300" dirty="0"/>
              <a:t>-&gt; </a:t>
            </a:r>
            <a:r>
              <a:rPr lang="en-US" sz="2300" dirty="0">
                <a:hlinkClick r:id="rId4"/>
              </a:rPr>
              <a:t>https://viz.wtf</a:t>
            </a:r>
            <a:endParaRPr lang="en-US" sz="23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Reddit Data is Ugly</a:t>
            </a:r>
            <a:br>
              <a:rPr lang="en-US" sz="2300" dirty="0"/>
            </a:br>
            <a:r>
              <a:rPr lang="en-US" sz="2300" dirty="0"/>
              <a:t>-&gt; </a:t>
            </a:r>
            <a:r>
              <a:rPr lang="en-US" sz="2300" dirty="0">
                <a:hlinkClick r:id="rId5"/>
              </a:rPr>
              <a:t>https://www.reddit.com/r/dataisugly/</a:t>
            </a:r>
            <a:r>
              <a:rPr lang="en-US" sz="2300" dirty="0"/>
              <a:t>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Economist: “Mistakes, we’ve drawn a few”</a:t>
            </a:r>
            <a:br>
              <a:rPr lang="en-US" sz="2400" dirty="0"/>
            </a:br>
            <a:r>
              <a:rPr lang="en-US" sz="2300" dirty="0"/>
              <a:t>-&gt; </a:t>
            </a:r>
            <a:r>
              <a:rPr lang="en-US" sz="2300" dirty="0">
                <a:hlinkClick r:id="rId6"/>
              </a:rPr>
              <a:t>https://medium.economist.com/mistakes-weve-drawn-a-few-8cdd8a42d368</a:t>
            </a:r>
            <a:endParaRPr lang="en-US" sz="23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C6C5C-A96D-4931-B3F1-6D9E7234CCC5}" type="datetime1">
              <a:rPr lang="en-GB" smtClean="0"/>
              <a:t>02/02/2021</a:t>
            </a:fld>
            <a:r>
              <a:rPr lang="en-GB"/>
              <a:t>04/11/2019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7898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CA7C50-83B3-4FC0-BFCA-09010BF55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836" y="1651347"/>
            <a:ext cx="10725198" cy="3323987"/>
          </a:xfrm>
        </p:spPr>
        <p:txBody>
          <a:bodyPr/>
          <a:lstStyle/>
          <a:p>
            <a:r>
              <a:rPr lang="en-US" dirty="0"/>
              <a:t>GOOD visualizations and how to MAKE them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PART 1: The </a:t>
            </a:r>
            <a:r>
              <a:rPr lang="en-US" dirty="0" err="1"/>
              <a:t>FundamentalS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92408-11A5-431B-B3C0-C8E1434F2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85EE-F1CD-46E8-BED2-A3FED6BEFF9C}" type="datetime1">
              <a:rPr lang="en-GB" smtClean="0"/>
              <a:t>02/02/2021</a:t>
            </a:fld>
            <a:r>
              <a:rPr lang="en-GB"/>
              <a:t>04/11/2019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9946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FA333-9F90-462C-B388-D2046FF47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 E’</a:t>
            </a:r>
            <a:r>
              <a:rPr lang="en-US" sz="3200" dirty="0"/>
              <a:t>S</a:t>
            </a:r>
            <a:r>
              <a:rPr lang="en-US" dirty="0"/>
              <a:t> of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BB6C-3E96-4A88-BAF5-A5269B64D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281" y="1556791"/>
            <a:ext cx="11377264" cy="43375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Expressiveness := </a:t>
            </a:r>
            <a:r>
              <a:rPr lang="en-US" sz="2400" dirty="0"/>
              <a:t>Show the data and only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Effectiveness := </a:t>
            </a:r>
            <a:r>
              <a:rPr lang="en-US" sz="2400" dirty="0"/>
              <a:t>Show the data so as to best support the human viewer.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Efficiency := </a:t>
            </a:r>
            <a:r>
              <a:rPr lang="en-US" sz="2400" dirty="0"/>
              <a:t>Show the data in a way that balances resource use and chart quality.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6B9B6-E076-4C9A-BF27-DAB887381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6FF1A-F4CC-4567-A70B-BD573E7CA4D5}" type="datetime1">
              <a:rPr lang="en-GB" smtClean="0"/>
              <a:t>02/02/2021</a:t>
            </a:fld>
            <a:r>
              <a:rPr lang="en-GB"/>
              <a:t>04/11/2019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944174-592A-40C7-9F81-C3CFA5951EC6}"/>
              </a:ext>
            </a:extLst>
          </p:cNvPr>
          <p:cNvSpPr/>
          <p:nvPr/>
        </p:nvSpPr>
        <p:spPr bwMode="auto">
          <a:xfrm>
            <a:off x="226545" y="1412776"/>
            <a:ext cx="11735735" cy="158417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00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myself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34172" y="1373021"/>
            <a:ext cx="7271991" cy="4521366"/>
          </a:xfrm>
        </p:spPr>
        <p:txBody>
          <a:bodyPr/>
          <a:lstStyle/>
          <a:p>
            <a:r>
              <a:rPr lang="en-GB" sz="2800" b="1" dirty="0"/>
              <a:t>Hans-Jörg Schulz</a:t>
            </a:r>
          </a:p>
          <a:p>
            <a:endParaRPr lang="en-GB" dirty="0"/>
          </a:p>
          <a:p>
            <a:r>
              <a:rPr lang="en-GB" dirty="0"/>
              <a:t>Assoc. Professor @ CS Department, UBI Group</a:t>
            </a:r>
          </a:p>
          <a:p>
            <a:endParaRPr lang="en-GB" dirty="0"/>
          </a:p>
          <a:p>
            <a:r>
              <a:rPr lang="en-GB" dirty="0"/>
              <a:t>15+ years of experience in visualization gathered at</a:t>
            </a:r>
          </a:p>
          <a:p>
            <a:pPr marL="774900" lvl="1" indent="-342900"/>
            <a:r>
              <a:rPr lang="en-GB" dirty="0"/>
              <a:t>University of Rostock, Germany</a:t>
            </a:r>
          </a:p>
          <a:p>
            <a:pPr marL="774900" lvl="1" indent="-342900"/>
            <a:r>
              <a:rPr lang="en-GB" dirty="0"/>
              <a:t>TU Graz, Austria</a:t>
            </a:r>
          </a:p>
          <a:p>
            <a:pPr marL="774900" lvl="1" indent="-342900"/>
            <a:r>
              <a:rPr lang="en-GB" dirty="0"/>
              <a:t>University of Calgary, Canada</a:t>
            </a:r>
          </a:p>
          <a:p>
            <a:pPr marL="774900" lvl="1" indent="-342900"/>
            <a:r>
              <a:rPr lang="en-GB" dirty="0"/>
              <a:t>Fraunhofer IGD, Germany</a:t>
            </a:r>
          </a:p>
          <a:p>
            <a:pPr marL="774900" lvl="1" indent="-342900"/>
            <a:r>
              <a:rPr lang="en-GB" dirty="0"/>
              <a:t>IBM Visual Communications Lab, USA</a:t>
            </a:r>
          </a:p>
        </p:txBody>
      </p:sp>
      <p:pic>
        <p:nvPicPr>
          <p:cNvPr id="6" name="Content Placeholder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1844" y="1408946"/>
            <a:ext cx="2354535" cy="3017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4435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912" y="228627"/>
            <a:ext cx="11680823" cy="752101"/>
          </a:xfrm>
        </p:spPr>
        <p:txBody>
          <a:bodyPr/>
          <a:lstStyle/>
          <a:p>
            <a:r>
              <a:rPr lang="en-US" dirty="0"/>
              <a:t>Closely MATCH data and VISUALIZATION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CB344-4E1A-4920-8E08-07AD3FF4A76D}" type="datetime1">
              <a:rPr lang="en-GB" smtClean="0"/>
              <a:t>02/02/2021</a:t>
            </a:fld>
            <a:r>
              <a:rPr lang="en-GB"/>
              <a:t>04/11/2019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A2A94F-F7A8-4B0D-A0AC-EF2BB08292BB}"/>
              </a:ext>
            </a:extLst>
          </p:cNvPr>
          <p:cNvSpPr/>
          <p:nvPr/>
        </p:nvSpPr>
        <p:spPr>
          <a:xfrm>
            <a:off x="185688" y="3146641"/>
            <a:ext cx="1755456" cy="2531335"/>
          </a:xfrm>
          <a:prstGeom prst="rect">
            <a:avLst/>
          </a:prstGeom>
          <a:solidFill>
            <a:srgbClr val="E8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52DE69-CC1B-45AA-8C15-EEBB888DE0E8}"/>
              </a:ext>
            </a:extLst>
          </p:cNvPr>
          <p:cNvGrpSpPr/>
          <p:nvPr/>
        </p:nvGrpSpPr>
        <p:grpSpPr>
          <a:xfrm>
            <a:off x="1950667" y="1556791"/>
            <a:ext cx="4998081" cy="766658"/>
            <a:chOff x="2136913" y="1649894"/>
            <a:chExt cx="4999383" cy="76685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4EB389-162E-4F4A-BA3F-C4A4B600BC7C}"/>
                </a:ext>
              </a:extLst>
            </p:cNvPr>
            <p:cNvSpPr/>
            <p:nvPr/>
          </p:nvSpPr>
          <p:spPr>
            <a:xfrm>
              <a:off x="2136913" y="1649894"/>
              <a:ext cx="4999383" cy="766858"/>
            </a:xfrm>
            <a:prstGeom prst="rect">
              <a:avLst/>
            </a:prstGeom>
            <a:solidFill>
              <a:srgbClr val="CDB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en-US" sz="4798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25047E-08B8-4EBD-8963-1F90D7FB0F31}"/>
                </a:ext>
              </a:extLst>
            </p:cNvPr>
            <p:cNvSpPr txBox="1"/>
            <p:nvPr/>
          </p:nvSpPr>
          <p:spPr>
            <a:xfrm>
              <a:off x="3297116" y="1818606"/>
              <a:ext cx="2696514" cy="449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399" dirty="0">
                  <a:latin typeface="+mj-lt"/>
                </a:rPr>
                <a:t>Quantitative Data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78DF74-51F4-479F-B4ED-B9BDF9449794}"/>
              </a:ext>
            </a:extLst>
          </p:cNvPr>
          <p:cNvGrpSpPr/>
          <p:nvPr/>
        </p:nvGrpSpPr>
        <p:grpSpPr>
          <a:xfrm>
            <a:off x="6975244" y="1556791"/>
            <a:ext cx="5027891" cy="766658"/>
            <a:chOff x="7162799" y="1649894"/>
            <a:chExt cx="5029201" cy="7668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1C6EF2-FBB1-4299-B832-B2735B74C2CF}"/>
                </a:ext>
              </a:extLst>
            </p:cNvPr>
            <p:cNvSpPr/>
            <p:nvPr/>
          </p:nvSpPr>
          <p:spPr>
            <a:xfrm>
              <a:off x="7162799" y="1649894"/>
              <a:ext cx="5029201" cy="766858"/>
            </a:xfrm>
            <a:prstGeom prst="rect">
              <a:avLst/>
            </a:prstGeom>
            <a:solidFill>
              <a:srgbClr val="CDB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en-US" sz="4798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9E2EE6-BAAA-48E9-B5BB-7D261003CAAF}"/>
                </a:ext>
              </a:extLst>
            </p:cNvPr>
            <p:cNvSpPr txBox="1"/>
            <p:nvPr/>
          </p:nvSpPr>
          <p:spPr>
            <a:xfrm>
              <a:off x="8432902" y="1818606"/>
              <a:ext cx="2488994" cy="449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399" dirty="0">
                  <a:latin typeface="+mj-lt"/>
                </a:rPr>
                <a:t>Qualitative Data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FCB41B-C6F2-460A-A12C-3609F65F1E07}"/>
              </a:ext>
            </a:extLst>
          </p:cNvPr>
          <p:cNvGrpSpPr/>
          <p:nvPr/>
        </p:nvGrpSpPr>
        <p:grpSpPr>
          <a:xfrm>
            <a:off x="1950667" y="2348692"/>
            <a:ext cx="2494072" cy="766658"/>
            <a:chOff x="2200995" y="2445025"/>
            <a:chExt cx="2494722" cy="7668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CDA49B-8F55-4A2A-939F-FAACE3F81C1B}"/>
                </a:ext>
              </a:extLst>
            </p:cNvPr>
            <p:cNvSpPr/>
            <p:nvPr/>
          </p:nvSpPr>
          <p:spPr>
            <a:xfrm>
              <a:off x="2200995" y="2445025"/>
              <a:ext cx="2494722" cy="766858"/>
            </a:xfrm>
            <a:prstGeom prst="rect">
              <a:avLst/>
            </a:prstGeom>
            <a:solidFill>
              <a:srgbClr val="CDB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en-US" sz="4798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97DDA3-4E89-48D0-9D43-D78A4E387001}"/>
                </a:ext>
              </a:extLst>
            </p:cNvPr>
            <p:cNvSpPr txBox="1"/>
            <p:nvPr/>
          </p:nvSpPr>
          <p:spPr>
            <a:xfrm>
              <a:off x="2203859" y="2606374"/>
              <a:ext cx="2488994" cy="449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399" dirty="0">
                  <a:latin typeface="+mj-lt"/>
                </a:rPr>
                <a:t>Continuous Data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D97CAB-B444-4F3C-ABF4-400051D67935}"/>
              </a:ext>
            </a:extLst>
          </p:cNvPr>
          <p:cNvGrpSpPr/>
          <p:nvPr/>
        </p:nvGrpSpPr>
        <p:grpSpPr>
          <a:xfrm>
            <a:off x="4478122" y="2348692"/>
            <a:ext cx="2470626" cy="766658"/>
            <a:chOff x="4665026" y="2448983"/>
            <a:chExt cx="2481209" cy="76685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8A246F-1FA0-41AB-B845-0E7ACB6E6262}"/>
                </a:ext>
              </a:extLst>
            </p:cNvPr>
            <p:cNvSpPr/>
            <p:nvPr/>
          </p:nvSpPr>
          <p:spPr>
            <a:xfrm>
              <a:off x="4665026" y="2448983"/>
              <a:ext cx="2481209" cy="766858"/>
            </a:xfrm>
            <a:prstGeom prst="rect">
              <a:avLst/>
            </a:prstGeom>
            <a:solidFill>
              <a:srgbClr val="CDB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en-US" sz="4798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A7BFAE-93FA-4F4B-9EAF-94E595F7CFB3}"/>
                </a:ext>
              </a:extLst>
            </p:cNvPr>
            <p:cNvSpPr txBox="1"/>
            <p:nvPr/>
          </p:nvSpPr>
          <p:spPr>
            <a:xfrm>
              <a:off x="4829447" y="2606374"/>
              <a:ext cx="2152367" cy="449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399" dirty="0">
                  <a:latin typeface="+mj-lt"/>
                </a:rPr>
                <a:t>Discrete Data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2A4D15-5D3B-4462-8031-03C3EF68BD1B}"/>
              </a:ext>
            </a:extLst>
          </p:cNvPr>
          <p:cNvGrpSpPr/>
          <p:nvPr/>
        </p:nvGrpSpPr>
        <p:grpSpPr>
          <a:xfrm>
            <a:off x="6975244" y="2348692"/>
            <a:ext cx="2480563" cy="766658"/>
            <a:chOff x="7166691" y="2442001"/>
            <a:chExt cx="2481209" cy="76685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2C30940-9670-4936-97A4-E91D30F3BC20}"/>
                </a:ext>
              </a:extLst>
            </p:cNvPr>
            <p:cNvSpPr/>
            <p:nvPr/>
          </p:nvSpPr>
          <p:spPr>
            <a:xfrm>
              <a:off x="7166691" y="2442001"/>
              <a:ext cx="2481209" cy="766858"/>
            </a:xfrm>
            <a:prstGeom prst="rect">
              <a:avLst/>
            </a:prstGeom>
            <a:solidFill>
              <a:srgbClr val="CDB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en-US" sz="4798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357028-68DE-4499-B526-F40CC55B0A4C}"/>
                </a:ext>
              </a:extLst>
            </p:cNvPr>
            <p:cNvSpPr txBox="1"/>
            <p:nvPr/>
          </p:nvSpPr>
          <p:spPr>
            <a:xfrm>
              <a:off x="7288838" y="2610265"/>
              <a:ext cx="2238478" cy="449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399" dirty="0">
                  <a:latin typeface="+mj-lt"/>
                </a:rPr>
                <a:t>Ordinal Data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5B6B9F-BF6F-4C71-ACB4-D5D0D173047F}"/>
              </a:ext>
            </a:extLst>
          </p:cNvPr>
          <p:cNvGrpSpPr/>
          <p:nvPr/>
        </p:nvGrpSpPr>
        <p:grpSpPr>
          <a:xfrm>
            <a:off x="9474468" y="2348691"/>
            <a:ext cx="2542848" cy="766658"/>
            <a:chOff x="9662674" y="2442001"/>
            <a:chExt cx="2543511" cy="76685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116D82-C768-405C-AA8B-5003D4DC7BF5}"/>
                </a:ext>
              </a:extLst>
            </p:cNvPr>
            <p:cNvSpPr/>
            <p:nvPr/>
          </p:nvSpPr>
          <p:spPr>
            <a:xfrm>
              <a:off x="9678294" y="2442001"/>
              <a:ext cx="2513706" cy="766858"/>
            </a:xfrm>
            <a:prstGeom prst="rect">
              <a:avLst/>
            </a:prstGeom>
            <a:solidFill>
              <a:srgbClr val="CDB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0"/>
                </a:lnSpc>
              </a:pPr>
              <a:endParaRPr lang="en-US" sz="4798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776B29-9185-4942-9A6C-EA99EB543899}"/>
                </a:ext>
              </a:extLst>
            </p:cNvPr>
            <p:cNvSpPr txBox="1"/>
            <p:nvPr/>
          </p:nvSpPr>
          <p:spPr>
            <a:xfrm>
              <a:off x="9662674" y="2590707"/>
              <a:ext cx="2543511" cy="449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399" dirty="0">
                  <a:latin typeface="+mj-lt"/>
                </a:rPr>
                <a:t>Categorical Data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A39C6CE-A610-4020-B64E-A73E3D3EA0C8}"/>
              </a:ext>
            </a:extLst>
          </p:cNvPr>
          <p:cNvSpPr txBox="1"/>
          <p:nvPr/>
        </p:nvSpPr>
        <p:spPr>
          <a:xfrm>
            <a:off x="146931" y="3287562"/>
            <a:ext cx="1690283" cy="449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399" dirty="0">
                <a:latin typeface="+mj-lt"/>
              </a:rPr>
              <a:t>Interpolate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D42CF5-EAE3-4D04-A6AE-52B61E7A664D}"/>
              </a:ext>
            </a:extLst>
          </p:cNvPr>
          <p:cNvSpPr txBox="1"/>
          <p:nvPr/>
        </p:nvSpPr>
        <p:spPr>
          <a:xfrm>
            <a:off x="185688" y="4499928"/>
            <a:ext cx="1651526" cy="449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399" dirty="0">
                <a:latin typeface="+mj-lt"/>
              </a:rPr>
              <a:t>Sort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61D475-9A1C-4971-ACBA-36DD58BE5A2D}"/>
              </a:ext>
            </a:extLst>
          </p:cNvPr>
          <p:cNvSpPr txBox="1"/>
          <p:nvPr/>
        </p:nvSpPr>
        <p:spPr>
          <a:xfrm>
            <a:off x="185688" y="5108624"/>
            <a:ext cx="1651526" cy="449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399" dirty="0">
                <a:latin typeface="+mj-lt"/>
              </a:rPr>
              <a:t>Match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BB3107-59FF-4430-98B1-91CB5F7BA550}"/>
              </a:ext>
            </a:extLst>
          </p:cNvPr>
          <p:cNvSpPr txBox="1"/>
          <p:nvPr/>
        </p:nvSpPr>
        <p:spPr>
          <a:xfrm>
            <a:off x="185688" y="3891230"/>
            <a:ext cx="1651526" cy="449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399" dirty="0">
                <a:latin typeface="+mj-lt"/>
              </a:rPr>
              <a:t>Difference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20AD82-E8CC-4A34-B89B-7F456076EB27}"/>
              </a:ext>
            </a:extLst>
          </p:cNvPr>
          <p:cNvSpPr/>
          <p:nvPr/>
        </p:nvSpPr>
        <p:spPr>
          <a:xfrm>
            <a:off x="1964282" y="3146641"/>
            <a:ext cx="2477594" cy="2531335"/>
          </a:xfrm>
          <a:prstGeom prst="rect">
            <a:avLst/>
          </a:prstGeom>
          <a:solidFill>
            <a:srgbClr val="E8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F985E45-1E3A-4687-8EAE-C69FCE21C4C2}"/>
              </a:ext>
            </a:extLst>
          </p:cNvPr>
          <p:cNvSpPr/>
          <p:nvPr/>
        </p:nvSpPr>
        <p:spPr>
          <a:xfrm>
            <a:off x="4478123" y="3146641"/>
            <a:ext cx="2461333" cy="2531335"/>
          </a:xfrm>
          <a:prstGeom prst="rect">
            <a:avLst/>
          </a:prstGeom>
          <a:solidFill>
            <a:srgbClr val="E8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4CE826-30E4-4E09-9F60-005B26DA3474}"/>
              </a:ext>
            </a:extLst>
          </p:cNvPr>
          <p:cNvSpPr/>
          <p:nvPr/>
        </p:nvSpPr>
        <p:spPr>
          <a:xfrm>
            <a:off x="6978213" y="3146641"/>
            <a:ext cx="2477594" cy="2531335"/>
          </a:xfrm>
          <a:prstGeom prst="rect">
            <a:avLst/>
          </a:prstGeom>
          <a:solidFill>
            <a:srgbClr val="E8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3D8429-C880-437C-9AF5-23A6EF60F8F2}"/>
              </a:ext>
            </a:extLst>
          </p:cNvPr>
          <p:cNvSpPr/>
          <p:nvPr/>
        </p:nvSpPr>
        <p:spPr>
          <a:xfrm>
            <a:off x="9494564" y="3146641"/>
            <a:ext cx="2508571" cy="2531335"/>
          </a:xfrm>
          <a:prstGeom prst="rect">
            <a:avLst/>
          </a:prstGeom>
          <a:solidFill>
            <a:srgbClr val="E8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9AE78F-CF63-4A43-81DB-B977F43E62D2}"/>
              </a:ext>
            </a:extLst>
          </p:cNvPr>
          <p:cNvGrpSpPr/>
          <p:nvPr/>
        </p:nvGrpSpPr>
        <p:grpSpPr>
          <a:xfrm>
            <a:off x="2853570" y="3202574"/>
            <a:ext cx="638009" cy="2491392"/>
            <a:chOff x="3040051" y="3296104"/>
            <a:chExt cx="638175" cy="249204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677FB1-784F-4945-B5DD-4F592572242F}"/>
                </a:ext>
              </a:extLst>
            </p:cNvPr>
            <p:cNvSpPr txBox="1"/>
            <p:nvPr/>
          </p:nvSpPr>
          <p:spPr>
            <a:xfrm>
              <a:off x="3040051" y="3296104"/>
              <a:ext cx="638175" cy="670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999">
                  <a:sym typeface="Wingdings" panose="05000000000000000000" pitchFamily="2" charset="2"/>
                </a:rPr>
                <a:t></a:t>
              </a:r>
              <a:endParaRPr lang="en-US" sz="3999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C9086C9-A8CD-42E1-8FD8-EEA4AA1D1FB6}"/>
                </a:ext>
              </a:extLst>
            </p:cNvPr>
            <p:cNvSpPr txBox="1"/>
            <p:nvPr/>
          </p:nvSpPr>
          <p:spPr>
            <a:xfrm>
              <a:off x="3040051" y="3903283"/>
              <a:ext cx="638175" cy="670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999">
                  <a:sym typeface="Wingdings" panose="05000000000000000000" pitchFamily="2" charset="2"/>
                </a:rPr>
                <a:t></a:t>
              </a:r>
              <a:endParaRPr lang="en-US" sz="3999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02B9BC-3477-47DD-B588-E552EEC14577}"/>
                </a:ext>
              </a:extLst>
            </p:cNvPr>
            <p:cNvSpPr txBox="1"/>
            <p:nvPr/>
          </p:nvSpPr>
          <p:spPr>
            <a:xfrm>
              <a:off x="3040051" y="4510462"/>
              <a:ext cx="638175" cy="670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999">
                  <a:sym typeface="Wingdings" panose="05000000000000000000" pitchFamily="2" charset="2"/>
                </a:rPr>
                <a:t></a:t>
              </a:r>
              <a:endParaRPr lang="en-US" sz="3999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FD0386-AD1D-49F1-AA94-E85D9049ED7E}"/>
                </a:ext>
              </a:extLst>
            </p:cNvPr>
            <p:cNvSpPr txBox="1"/>
            <p:nvPr/>
          </p:nvSpPr>
          <p:spPr>
            <a:xfrm>
              <a:off x="3040051" y="5117640"/>
              <a:ext cx="638175" cy="670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999">
                  <a:sym typeface="Wingdings" panose="05000000000000000000" pitchFamily="2" charset="2"/>
                </a:rPr>
                <a:t></a:t>
              </a:r>
              <a:endParaRPr lang="en-US" sz="3999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544876-21FB-48AF-B0B3-15F214AC9712}"/>
              </a:ext>
            </a:extLst>
          </p:cNvPr>
          <p:cNvGrpSpPr/>
          <p:nvPr/>
        </p:nvGrpSpPr>
        <p:grpSpPr>
          <a:xfrm>
            <a:off x="5389785" y="3809594"/>
            <a:ext cx="638009" cy="1884371"/>
            <a:chOff x="3040051" y="3903283"/>
            <a:chExt cx="638175" cy="188486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0B99EE-599F-4365-94DF-C4E26E8541FB}"/>
                </a:ext>
              </a:extLst>
            </p:cNvPr>
            <p:cNvSpPr txBox="1"/>
            <p:nvPr/>
          </p:nvSpPr>
          <p:spPr>
            <a:xfrm>
              <a:off x="3040051" y="3903283"/>
              <a:ext cx="638175" cy="670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999">
                  <a:sym typeface="Wingdings" panose="05000000000000000000" pitchFamily="2" charset="2"/>
                </a:rPr>
                <a:t></a:t>
              </a:r>
              <a:endParaRPr lang="en-US" sz="3999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0E6F659-2E9D-45DF-B160-4096EB7EA9A2}"/>
                </a:ext>
              </a:extLst>
            </p:cNvPr>
            <p:cNvSpPr txBox="1"/>
            <p:nvPr/>
          </p:nvSpPr>
          <p:spPr>
            <a:xfrm>
              <a:off x="3040051" y="4510462"/>
              <a:ext cx="638175" cy="670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999">
                  <a:sym typeface="Wingdings" panose="05000000000000000000" pitchFamily="2" charset="2"/>
                </a:rPr>
                <a:t></a:t>
              </a:r>
              <a:endParaRPr lang="en-US" sz="3999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BDDC78-50A0-4E87-BCD3-698AAA58C98C}"/>
                </a:ext>
              </a:extLst>
            </p:cNvPr>
            <p:cNvSpPr txBox="1"/>
            <p:nvPr/>
          </p:nvSpPr>
          <p:spPr>
            <a:xfrm>
              <a:off x="3040051" y="5117640"/>
              <a:ext cx="638175" cy="670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999" dirty="0">
                  <a:sym typeface="Wingdings" panose="05000000000000000000" pitchFamily="2" charset="2"/>
                </a:rPr>
                <a:t></a:t>
              </a:r>
              <a:endParaRPr lang="en-US" sz="3999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4830A9F-E06E-4E7D-8B4E-14E156E1333F}"/>
              </a:ext>
            </a:extLst>
          </p:cNvPr>
          <p:cNvGrpSpPr/>
          <p:nvPr/>
        </p:nvGrpSpPr>
        <p:grpSpPr>
          <a:xfrm>
            <a:off x="7926011" y="4416616"/>
            <a:ext cx="638009" cy="1277350"/>
            <a:chOff x="3040051" y="4510462"/>
            <a:chExt cx="638175" cy="127768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983C5B3-A642-4D5F-A51E-D34530FCE0D1}"/>
                </a:ext>
              </a:extLst>
            </p:cNvPr>
            <p:cNvSpPr txBox="1"/>
            <p:nvPr/>
          </p:nvSpPr>
          <p:spPr>
            <a:xfrm>
              <a:off x="3040051" y="4510462"/>
              <a:ext cx="638175" cy="670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999">
                  <a:sym typeface="Wingdings" panose="05000000000000000000" pitchFamily="2" charset="2"/>
                </a:rPr>
                <a:t></a:t>
              </a:r>
              <a:endParaRPr lang="en-US" sz="3999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3BEEB9-5D75-42AA-9D21-7BB56CDB2D9D}"/>
                </a:ext>
              </a:extLst>
            </p:cNvPr>
            <p:cNvSpPr txBox="1"/>
            <p:nvPr/>
          </p:nvSpPr>
          <p:spPr>
            <a:xfrm>
              <a:off x="3040051" y="5117640"/>
              <a:ext cx="638175" cy="670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999" dirty="0">
                  <a:sym typeface="Wingdings" panose="05000000000000000000" pitchFamily="2" charset="2"/>
                </a:rPr>
                <a:t></a:t>
              </a:r>
              <a:endParaRPr lang="en-US" sz="3999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7FC3860-58D0-46ED-9437-3E5BEBB7A5D1}"/>
              </a:ext>
            </a:extLst>
          </p:cNvPr>
          <p:cNvSpPr txBox="1"/>
          <p:nvPr/>
        </p:nvSpPr>
        <p:spPr>
          <a:xfrm>
            <a:off x="10521725" y="5023636"/>
            <a:ext cx="638009" cy="67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9" dirty="0">
                <a:sym typeface="Wingdings" panose="05000000000000000000" pitchFamily="2" charset="2"/>
              </a:rPr>
              <a:t></a:t>
            </a:r>
            <a:endParaRPr lang="en-US" sz="3999" dirty="0"/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176211" y="5754951"/>
            <a:ext cx="11820525" cy="6511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Adapted from [Stevens 1946] – DOI: 10.1126/science.103.2684.677</a:t>
            </a:r>
          </a:p>
        </p:txBody>
      </p:sp>
    </p:spTree>
    <p:extLst>
      <p:ext uri="{BB962C8B-B14F-4D97-AF65-F5344CB8AC3E}">
        <p14:creationId xmlns:p14="http://schemas.microsoft.com/office/powerpoint/2010/main" val="215511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Fundamentals: Marks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1062" y="2727043"/>
            <a:ext cx="8686702" cy="14039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9885939" y="3708148"/>
            <a:ext cx="3860769" cy="6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32" dirty="0">
                <a:solidFill>
                  <a:schemeClr val="bg1">
                    <a:lumMod val="50000"/>
                  </a:schemeClr>
                </a:solidFill>
              </a:rPr>
              <a:t>Image source: </a:t>
            </a:r>
            <a:r>
              <a:rPr lang="en-US" sz="2132" dirty="0" err="1">
                <a:solidFill>
                  <a:schemeClr val="bg1">
                    <a:lumMod val="50000"/>
                  </a:schemeClr>
                </a:solidFill>
              </a:rPr>
              <a:t>Munzner</a:t>
            </a:r>
            <a:r>
              <a:rPr lang="en-US" sz="2132" dirty="0">
                <a:solidFill>
                  <a:schemeClr val="bg1">
                    <a:lumMod val="50000"/>
                  </a:schemeClr>
                </a:solidFill>
              </a:rPr>
              <a:t> 2014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430448-E459-4673-BC8F-20428767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35422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27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Fundamentals: Channels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3602" y="1844824"/>
            <a:ext cx="7063959" cy="1439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3602" y="3645623"/>
            <a:ext cx="3362111" cy="1535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4989" y="3809461"/>
            <a:ext cx="7063959" cy="14146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291" y="1864636"/>
            <a:ext cx="2015699" cy="13437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9885939" y="3708148"/>
            <a:ext cx="3860769" cy="6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32" dirty="0">
                <a:solidFill>
                  <a:schemeClr val="bg1">
                    <a:lumMod val="50000"/>
                  </a:schemeClr>
                </a:solidFill>
              </a:rPr>
              <a:t>Image source: </a:t>
            </a:r>
            <a:r>
              <a:rPr lang="en-US" sz="2132" dirty="0" err="1">
                <a:solidFill>
                  <a:schemeClr val="bg1">
                    <a:lumMod val="50000"/>
                  </a:schemeClr>
                </a:solidFill>
              </a:rPr>
              <a:t>Munzner</a:t>
            </a:r>
            <a:r>
              <a:rPr lang="en-US" sz="2132" dirty="0">
                <a:solidFill>
                  <a:schemeClr val="bg1">
                    <a:lumMod val="50000"/>
                  </a:schemeClr>
                </a:solidFill>
              </a:rPr>
              <a:t> 2014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B2841-4B2F-4A67-8E04-624049CD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35422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423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872912" cy="752101"/>
          </a:xfrm>
        </p:spPr>
        <p:txBody>
          <a:bodyPr/>
          <a:lstStyle/>
          <a:p>
            <a:r>
              <a:rPr lang="en-US" dirty="0"/>
              <a:t>Expressiveness: Match DATA &amp; CHANNEL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B2FC2-5C1A-4B6A-B247-A66C0EF82E1D}" type="datetime1">
              <a:rPr lang="en-US" smtClean="0"/>
              <a:t>2/2/2021</a:t>
            </a:fld>
            <a:r>
              <a:rPr lang="en-US" dirty="0"/>
              <a:t>05/10/2018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25580" y="4581128"/>
            <a:ext cx="784612" cy="576064"/>
            <a:chOff x="5061932" y="1988840"/>
            <a:chExt cx="784612" cy="576064"/>
          </a:xfrm>
        </p:grpSpPr>
        <p:sp>
          <p:nvSpPr>
            <p:cNvPr id="6" name="Rectangle 5"/>
            <p:cNvSpPr/>
            <p:nvPr/>
          </p:nvSpPr>
          <p:spPr>
            <a:xfrm>
              <a:off x="5061932" y="1988840"/>
              <a:ext cx="78461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148064" y="2060848"/>
              <a:ext cx="108012" cy="5040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10082" y="2276872"/>
              <a:ext cx="108012" cy="2880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76940" y="2132856"/>
              <a:ext cx="108012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48868" y="2420888"/>
              <a:ext cx="108012" cy="1440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25580" y="3692554"/>
            <a:ext cx="1080120" cy="576064"/>
            <a:chOff x="7308304" y="1988840"/>
            <a:chExt cx="1080120" cy="576064"/>
          </a:xfrm>
        </p:grpSpPr>
        <p:sp>
          <p:nvSpPr>
            <p:cNvPr id="12" name="Rectangle 11"/>
            <p:cNvSpPr/>
            <p:nvPr/>
          </p:nvSpPr>
          <p:spPr>
            <a:xfrm>
              <a:off x="7308304" y="1988840"/>
              <a:ext cx="108012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55692" y="2230388"/>
              <a:ext cx="71944" cy="720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7645124" y="2190192"/>
              <a:ext cx="143328" cy="152400"/>
              <a:chOff x="7504348" y="3825044"/>
              <a:chExt cx="143328" cy="15240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7504348" y="3905436"/>
                <a:ext cx="71944" cy="7200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7504348" y="3825044"/>
                <a:ext cx="71944" cy="7200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575732" y="3905436"/>
                <a:ext cx="71944" cy="7200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7575732" y="3825044"/>
                <a:ext cx="71944" cy="7200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7956304" y="2111896"/>
              <a:ext cx="288104" cy="308992"/>
              <a:chOff x="7730672" y="3501008"/>
              <a:chExt cx="288104" cy="308992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7730672" y="3501008"/>
                <a:ext cx="143328" cy="152400"/>
                <a:chOff x="7504348" y="3825044"/>
                <a:chExt cx="143328" cy="152400"/>
              </a:xfrm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7504348" y="3905436"/>
                  <a:ext cx="71944" cy="72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7504348" y="3825044"/>
                  <a:ext cx="71944" cy="72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7575732" y="3905436"/>
                  <a:ext cx="71944" cy="72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7575732" y="3825044"/>
                  <a:ext cx="71944" cy="72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7875168" y="3501008"/>
                <a:ext cx="143328" cy="152400"/>
                <a:chOff x="7504348" y="3825044"/>
                <a:chExt cx="143328" cy="152400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7504348" y="3905436"/>
                  <a:ext cx="71944" cy="72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7504348" y="3825044"/>
                  <a:ext cx="71944" cy="72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575732" y="3905436"/>
                  <a:ext cx="71944" cy="72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575732" y="3825044"/>
                  <a:ext cx="71944" cy="72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7875448" y="3657600"/>
                <a:ext cx="143328" cy="152400"/>
                <a:chOff x="7504348" y="3825044"/>
                <a:chExt cx="143328" cy="1524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7504348" y="3905436"/>
                  <a:ext cx="71944" cy="72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7504348" y="3825044"/>
                  <a:ext cx="71944" cy="72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7575732" y="3905436"/>
                  <a:ext cx="71944" cy="72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7575732" y="3825044"/>
                  <a:ext cx="71944" cy="72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7731840" y="3653408"/>
                <a:ext cx="143328" cy="152400"/>
                <a:chOff x="7504348" y="3825044"/>
                <a:chExt cx="143328" cy="15240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7504348" y="3905436"/>
                  <a:ext cx="71944" cy="72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7504348" y="3825044"/>
                  <a:ext cx="71944" cy="72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7575732" y="3905436"/>
                  <a:ext cx="71944" cy="72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575732" y="3825044"/>
                  <a:ext cx="71944" cy="7200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40" name="Group 39"/>
          <p:cNvGrpSpPr/>
          <p:nvPr/>
        </p:nvGrpSpPr>
        <p:grpSpPr>
          <a:xfrm>
            <a:off x="5425580" y="1915408"/>
            <a:ext cx="3304892" cy="576064"/>
            <a:chOff x="5083532" y="2717304"/>
            <a:chExt cx="3304892" cy="576064"/>
          </a:xfrm>
        </p:grpSpPr>
        <p:sp>
          <p:nvSpPr>
            <p:cNvPr id="41" name="Rectangle 40"/>
            <p:cNvSpPr/>
            <p:nvPr/>
          </p:nvSpPr>
          <p:spPr>
            <a:xfrm>
              <a:off x="5083532" y="2717304"/>
              <a:ext cx="330489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Hexagon 41"/>
            <p:cNvSpPr/>
            <p:nvPr/>
          </p:nvSpPr>
          <p:spPr>
            <a:xfrm>
              <a:off x="5241908" y="2861320"/>
              <a:ext cx="296470" cy="288032"/>
            </a:xfrm>
            <a:prstGeom prst="hexag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ross 42"/>
            <p:cNvSpPr/>
            <p:nvPr/>
          </p:nvSpPr>
          <p:spPr>
            <a:xfrm>
              <a:off x="5645086" y="2861320"/>
              <a:ext cx="287904" cy="288032"/>
            </a:xfrm>
            <a:prstGeom prst="plu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Diamond 43"/>
            <p:cNvSpPr/>
            <p:nvPr/>
          </p:nvSpPr>
          <p:spPr>
            <a:xfrm>
              <a:off x="6039698" y="2829508"/>
              <a:ext cx="359912" cy="351656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lowchart: Connector 44"/>
            <p:cNvSpPr/>
            <p:nvPr/>
          </p:nvSpPr>
          <p:spPr>
            <a:xfrm>
              <a:off x="6506318" y="2829508"/>
              <a:ext cx="367240" cy="351656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Heart 45"/>
            <p:cNvSpPr/>
            <p:nvPr/>
          </p:nvSpPr>
          <p:spPr>
            <a:xfrm>
              <a:off x="6980266" y="2845414"/>
              <a:ext cx="370612" cy="319844"/>
            </a:xfrm>
            <a:prstGeom prst="hear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Parallelogram 46"/>
            <p:cNvSpPr/>
            <p:nvPr/>
          </p:nvSpPr>
          <p:spPr>
            <a:xfrm>
              <a:off x="7457586" y="2861320"/>
              <a:ext cx="356700" cy="288032"/>
            </a:xfrm>
            <a:prstGeom prst="parallelogram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Multiply 47"/>
            <p:cNvSpPr/>
            <p:nvPr/>
          </p:nvSpPr>
          <p:spPr>
            <a:xfrm>
              <a:off x="7884368" y="2773406"/>
              <a:ext cx="432120" cy="463860"/>
            </a:xfrm>
            <a:prstGeom prst="mathMultiply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425580" y="2803981"/>
            <a:ext cx="3304892" cy="576064"/>
            <a:chOff x="5076184" y="3445768"/>
            <a:chExt cx="3304892" cy="576064"/>
          </a:xfrm>
        </p:grpSpPr>
        <p:sp>
          <p:nvSpPr>
            <p:cNvPr id="50" name="Rectangle 49"/>
            <p:cNvSpPr/>
            <p:nvPr/>
          </p:nvSpPr>
          <p:spPr>
            <a:xfrm>
              <a:off x="5076184" y="3445768"/>
              <a:ext cx="3304892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148064" y="3507856"/>
              <a:ext cx="432048" cy="4518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695325" y="3507856"/>
              <a:ext cx="432048" cy="4518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242586" y="3507856"/>
              <a:ext cx="432048" cy="4518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789847" y="3507856"/>
              <a:ext cx="432048" cy="4518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337108" y="3506056"/>
              <a:ext cx="432048" cy="4518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884368" y="3507856"/>
              <a:ext cx="432048" cy="45188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349996" y="1808330"/>
            <a:ext cx="2982287" cy="6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categorical data: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843957" y="2670359"/>
            <a:ext cx="2488326" cy="6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ordinal data: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843957" y="3560732"/>
            <a:ext cx="2488326" cy="6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discrete data: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843957" y="4449306"/>
            <a:ext cx="2488326" cy="6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continuous data:</a:t>
            </a:r>
          </a:p>
        </p:txBody>
      </p:sp>
    </p:spTree>
    <p:extLst>
      <p:ext uri="{BB962C8B-B14F-4D97-AF65-F5344CB8AC3E}">
        <p14:creationId xmlns:p14="http://schemas.microsoft.com/office/powerpoint/2010/main" val="7732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 among channels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9781059" y="3156153"/>
            <a:ext cx="3860769" cy="6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32" dirty="0">
                <a:solidFill>
                  <a:schemeClr val="bg1">
                    <a:lumMod val="50000"/>
                  </a:schemeClr>
                </a:solidFill>
              </a:rPr>
              <a:t>Image source: uxpractical.com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119" y="1964170"/>
            <a:ext cx="2677419" cy="26774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083" y="1916832"/>
            <a:ext cx="2727957" cy="272795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194663" y="1964170"/>
            <a:ext cx="2677419" cy="2677419"/>
            <a:chOff x="5868144" y="2148230"/>
            <a:chExt cx="2008587" cy="200858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8144" y="2148230"/>
              <a:ext cx="2008587" cy="200858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71571" y="3507854"/>
              <a:ext cx="288032" cy="144016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014661" y="2269173"/>
              <a:ext cx="1699062" cy="85586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05341" y="2427734"/>
              <a:ext cx="288032" cy="115934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295129" y="4831227"/>
            <a:ext cx="2264826" cy="622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/>
              <a:t>Position</a:t>
            </a:r>
            <a:endParaRPr lang="en-US" sz="2399" dirty="0"/>
          </a:p>
        </p:txBody>
      </p:sp>
      <p:sp>
        <p:nvSpPr>
          <p:cNvPr id="18" name="TextBox 17"/>
          <p:cNvSpPr txBox="1"/>
          <p:nvPr/>
        </p:nvSpPr>
        <p:spPr>
          <a:xfrm>
            <a:off x="5048413" y="4771469"/>
            <a:ext cx="2264826" cy="622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dirty="0"/>
              <a:t>Color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33648" y="4771469"/>
            <a:ext cx="2264826" cy="622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dirty="0"/>
              <a:t>Size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C6873B-04CC-4DCE-B186-82A43535D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35422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9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EFFECTIVENESS: MATCH IMPORTANCE &amp; CHANNEL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52ED0-7A02-4C72-B2B0-F7B8D3E75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9818948" y="3251744"/>
            <a:ext cx="3860769" cy="6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32" dirty="0">
                <a:solidFill>
                  <a:schemeClr val="bg1">
                    <a:lumMod val="50000"/>
                  </a:schemeClr>
                </a:solidFill>
              </a:rPr>
              <a:t>Image source: Mackinlay 1986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230184" y="1878732"/>
            <a:ext cx="7952977" cy="4496510"/>
            <a:chOff x="2230184" y="1625512"/>
            <a:chExt cx="7952977" cy="449651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60000">
              <a:off x="2268819" y="1625512"/>
              <a:ext cx="7914342" cy="449651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2230184" y="5473950"/>
              <a:ext cx="7896676" cy="576064"/>
            </a:xfrm>
            <a:prstGeom prst="rect">
              <a:avLst/>
            </a:prstGeom>
            <a:solidFill>
              <a:schemeClr val="bg1"/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1948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9E51-7ED9-40B1-84DA-2255F8631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EFFECTIVENESS: USE Multiple channels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6E402-3DD7-4A39-882A-6E060C9C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C10E-F812-499B-A3A9-34D6E2322CF3}" type="datetime1">
              <a:rPr lang="en-GB" smtClean="0"/>
              <a:t>02/02/2021</a:t>
            </a:fld>
            <a:r>
              <a:rPr lang="en-GB"/>
              <a:t>19/07/2019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6250D-FC0B-4F6D-99E2-1CC65924A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4" y="1480376"/>
            <a:ext cx="5040560" cy="4573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1E7207-0202-475B-B24F-89617B1C53FB}"/>
              </a:ext>
            </a:extLst>
          </p:cNvPr>
          <p:cNvSpPr txBox="1"/>
          <p:nvPr/>
        </p:nvSpPr>
        <p:spPr>
          <a:xfrm>
            <a:off x="6958508" y="1916832"/>
            <a:ext cx="4536504" cy="12280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dirty="0">
                <a:latin typeface="+mn-lt"/>
              </a:rPr>
              <a:t>What information does this chart want to make sure to get across to the reader?</a:t>
            </a:r>
          </a:p>
        </p:txBody>
      </p:sp>
    </p:spTree>
    <p:extLst>
      <p:ext uri="{BB962C8B-B14F-4D97-AF65-F5344CB8AC3E}">
        <p14:creationId xmlns:p14="http://schemas.microsoft.com/office/powerpoint/2010/main" val="2608013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CA7C50-83B3-4FC0-BFCA-09010BF55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836" y="1651347"/>
            <a:ext cx="10725198" cy="3323987"/>
          </a:xfrm>
        </p:spPr>
        <p:txBody>
          <a:bodyPr/>
          <a:lstStyle/>
          <a:p>
            <a:r>
              <a:rPr lang="en-US" dirty="0"/>
              <a:t>GOOD visualizations and how to MAKE them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PART 2: </a:t>
            </a:r>
            <a:r>
              <a:rPr lang="en-US"/>
              <a:t>The charts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92408-11A5-431B-B3C0-C8E1434F2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85EE-F1CD-46E8-BED2-A3FED6BEFF9C}" type="datetime1">
              <a:rPr lang="en-GB" smtClean="0"/>
              <a:t>02/02/2021</a:t>
            </a:fld>
            <a:r>
              <a:rPr lang="en-GB"/>
              <a:t>04/11/2019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1481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85838" y="2897841"/>
            <a:ext cx="10220325" cy="830997"/>
          </a:xfrm>
        </p:spPr>
        <p:txBody>
          <a:bodyPr/>
          <a:lstStyle/>
          <a:p>
            <a:r>
              <a:rPr lang="en-US" dirty="0" smtClean="0"/>
              <a:t>The Scatterplot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DCC5-820F-48C4-9631-78ABAC0DD2E0}" type="datetime1">
              <a:rPr lang="en-GB" smtClean="0"/>
              <a:t>02/02/2021</a:t>
            </a:fld>
            <a:r>
              <a:rPr lang="en-GB" smtClean="0"/>
              <a:t>01/09/2020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692" y="2348880"/>
            <a:ext cx="1679205" cy="168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1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scatterplot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017D2-54E7-432F-999A-1F2D07CD432E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pic>
        <p:nvPicPr>
          <p:cNvPr id="4098" name="Picture 2" descr="http://python-graph-gallery.com/wp-content/uploads/130_Basic_Matplotlib_Scatterpl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t="9450" r="7077" b="3927"/>
          <a:stretch/>
        </p:blipFill>
        <p:spPr bwMode="auto">
          <a:xfrm>
            <a:off x="909836" y="1628800"/>
            <a:ext cx="4032448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our scatter plot examples showing different types of relationships between variables.">
            <a:extLst>
              <a:ext uri="{FF2B5EF4-FFF2-40B4-BE49-F238E27FC236}">
                <a16:creationId xmlns:a16="http://schemas.microsoft.com/office/drawing/2014/main" id="{14ED60E7-B369-4AF7-9AF3-9CF3A969C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04"/>
          <a:stretch/>
        </p:blipFill>
        <p:spPr bwMode="auto">
          <a:xfrm>
            <a:off x="5446340" y="1484784"/>
            <a:ext cx="3914775" cy="193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our scatter plot examples showing different types of relationships between variables.">
            <a:extLst>
              <a:ext uri="{FF2B5EF4-FFF2-40B4-BE49-F238E27FC236}">
                <a16:creationId xmlns:a16="http://schemas.microsoft.com/office/drawing/2014/main" id="{A3268A1E-CF06-4BA2-AE10-344135971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9" t="50704"/>
          <a:stretch/>
        </p:blipFill>
        <p:spPr bwMode="auto">
          <a:xfrm>
            <a:off x="9513515" y="1484784"/>
            <a:ext cx="1906935" cy="193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atter plot examples showing data clusters, gaps in data, and outliers">
            <a:extLst>
              <a:ext uri="{FF2B5EF4-FFF2-40B4-BE49-F238E27FC236}">
                <a16:creationId xmlns:a16="http://schemas.microsoft.com/office/drawing/2014/main" id="{72AF18A7-D528-44E3-BA0B-162B59CFE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421" y="3528972"/>
            <a:ext cx="6027029" cy="220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88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FCF7B0-CAE7-4F2D-9079-47B20BFF3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838" y="2897841"/>
            <a:ext cx="10220325" cy="830997"/>
          </a:xfrm>
        </p:spPr>
        <p:txBody>
          <a:bodyPr/>
          <a:lstStyle/>
          <a:p>
            <a:r>
              <a:rPr lang="en-US" dirty="0"/>
              <a:t>Why to visualize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30ECF-4C7E-451F-B6C7-4F31394A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419D1-2E87-4C9E-B90E-B1F76B8BE47D}" type="datetime1">
              <a:rPr lang="en-GB" smtClean="0"/>
              <a:t>02/02/2021</a:t>
            </a:fld>
            <a:r>
              <a:rPr lang="en-GB"/>
              <a:t>04/11/2019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8813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scatterplot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4332" y="1373021"/>
            <a:ext cx="6264696" cy="4521366"/>
          </a:xfrm>
        </p:spPr>
        <p:txBody>
          <a:bodyPr/>
          <a:lstStyle/>
          <a:p>
            <a:r>
              <a:rPr lang="en-US" dirty="0"/>
              <a:t>Considerations:</a:t>
            </a:r>
          </a:p>
          <a:p>
            <a:pPr marL="774900" lvl="1" indent="-342900"/>
            <a:r>
              <a:rPr lang="en-US" dirty="0"/>
              <a:t>Does it make sense?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017D2-54E7-432F-999A-1F2D07CD432E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1772816"/>
            <a:ext cx="4524956" cy="384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scatterplot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4332" y="1373021"/>
            <a:ext cx="6264696" cy="4521366"/>
          </a:xfrm>
        </p:spPr>
        <p:txBody>
          <a:bodyPr/>
          <a:lstStyle/>
          <a:p>
            <a:r>
              <a:rPr lang="en-US" dirty="0"/>
              <a:t>Considerations:</a:t>
            </a:r>
          </a:p>
          <a:p>
            <a:pPr marL="774900" lvl="1" indent="-342900"/>
            <a:r>
              <a:rPr lang="en-US" dirty="0"/>
              <a:t>Does it make sense?</a:t>
            </a:r>
          </a:p>
          <a:p>
            <a:pPr marL="774900" lvl="1" indent="-342900"/>
            <a:r>
              <a:rPr lang="en-US" dirty="0"/>
              <a:t>How to scale it</a:t>
            </a:r>
            <a:r>
              <a:rPr lang="en-US" dirty="0" smtClean="0"/>
              <a:t>?</a:t>
            </a:r>
          </a:p>
          <a:p>
            <a:pPr marL="774900" lvl="1" indent="-34290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017D2-54E7-432F-999A-1F2D07CD432E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0042"/>
          <a:stretch/>
        </p:blipFill>
        <p:spPr>
          <a:xfrm>
            <a:off x="189756" y="1268760"/>
            <a:ext cx="3368743" cy="3263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1511"/>
          <a:stretch/>
        </p:blipFill>
        <p:spPr>
          <a:xfrm>
            <a:off x="2422004" y="3068960"/>
            <a:ext cx="3174392" cy="3168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16675" y="6093296"/>
            <a:ext cx="3672408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Image source: doi:10.1126/science.216.4550.1138</a:t>
            </a:r>
          </a:p>
        </p:txBody>
      </p:sp>
    </p:spTree>
    <p:extLst>
      <p:ext uri="{BB962C8B-B14F-4D97-AF65-F5344CB8AC3E}">
        <p14:creationId xmlns:p14="http://schemas.microsoft.com/office/powerpoint/2010/main" val="364267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scatterplot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4332" y="1373021"/>
            <a:ext cx="6264696" cy="4521366"/>
          </a:xfrm>
        </p:spPr>
        <p:txBody>
          <a:bodyPr/>
          <a:lstStyle/>
          <a:p>
            <a:r>
              <a:rPr lang="en-US" dirty="0"/>
              <a:t>Considerations:</a:t>
            </a:r>
          </a:p>
          <a:p>
            <a:pPr marL="774900" lvl="1" indent="-342900"/>
            <a:r>
              <a:rPr lang="en-US" dirty="0"/>
              <a:t>Does it make sense?</a:t>
            </a:r>
          </a:p>
          <a:p>
            <a:pPr marL="774900" lvl="1" indent="-342900"/>
            <a:r>
              <a:rPr lang="en-US" dirty="0"/>
              <a:t>How to scale it</a:t>
            </a:r>
            <a:r>
              <a:rPr lang="en-US" dirty="0" smtClean="0"/>
              <a:t>?</a:t>
            </a:r>
          </a:p>
          <a:p>
            <a:pPr marL="774900" lvl="1" indent="-342900"/>
            <a:r>
              <a:rPr lang="en-US" dirty="0" smtClean="0"/>
              <a:t>Which aspect ratio to use?</a:t>
            </a:r>
          </a:p>
          <a:p>
            <a:pPr marL="774900" lvl="1" indent="-34290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017D2-54E7-432F-999A-1F2D07CD432E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816675" y="6093296"/>
            <a:ext cx="3672408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Image source: doi:10.1109/TVCG.2013.187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0500" t="23636" b="23182"/>
          <a:stretch/>
        </p:blipFill>
        <p:spPr>
          <a:xfrm>
            <a:off x="5950396" y="3212976"/>
            <a:ext cx="4999838" cy="1296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69616"/>
          <a:stretch/>
        </p:blipFill>
        <p:spPr>
          <a:xfrm>
            <a:off x="602781" y="1433629"/>
            <a:ext cx="2484472" cy="27702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69745"/>
          <a:stretch/>
        </p:blipFill>
        <p:spPr>
          <a:xfrm>
            <a:off x="2633168" y="3305837"/>
            <a:ext cx="2453132" cy="27154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30428" t="25151" b="26291"/>
          <a:stretch/>
        </p:blipFill>
        <p:spPr>
          <a:xfrm>
            <a:off x="5950397" y="4509120"/>
            <a:ext cx="4999838" cy="116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9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scatterplot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4332" y="1373021"/>
            <a:ext cx="6264696" cy="4521366"/>
          </a:xfrm>
        </p:spPr>
        <p:txBody>
          <a:bodyPr/>
          <a:lstStyle/>
          <a:p>
            <a:r>
              <a:rPr lang="en-US" dirty="0"/>
              <a:t>Considerations:</a:t>
            </a:r>
          </a:p>
          <a:p>
            <a:pPr marL="774900" lvl="1" indent="-342900"/>
            <a:r>
              <a:rPr lang="en-US" dirty="0"/>
              <a:t>Does it make sense?</a:t>
            </a:r>
          </a:p>
          <a:p>
            <a:pPr marL="774900" lvl="1" indent="-342900"/>
            <a:r>
              <a:rPr lang="en-US" dirty="0"/>
              <a:t>How to scale it</a:t>
            </a:r>
            <a:r>
              <a:rPr lang="en-US" dirty="0" smtClean="0"/>
              <a:t>?</a:t>
            </a:r>
          </a:p>
          <a:p>
            <a:pPr marL="774900" lvl="1" indent="-342900"/>
            <a:r>
              <a:rPr lang="en-US" dirty="0"/>
              <a:t>Which aspect ratio to use</a:t>
            </a:r>
            <a:r>
              <a:rPr lang="en-US" dirty="0" smtClean="0"/>
              <a:t>?</a:t>
            </a:r>
            <a:endParaRPr lang="en-US" dirty="0"/>
          </a:p>
          <a:p>
            <a:pPr marL="774900" lvl="1" indent="-342900"/>
            <a:r>
              <a:rPr lang="en-US" dirty="0"/>
              <a:t>How to place the tick marks on the axes?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017D2-54E7-432F-999A-1F2D07CD432E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0362"/>
          <a:stretch/>
        </p:blipFill>
        <p:spPr>
          <a:xfrm>
            <a:off x="315913" y="1373020"/>
            <a:ext cx="4770387" cy="2560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0300"/>
          <a:stretch/>
        </p:blipFill>
        <p:spPr>
          <a:xfrm>
            <a:off x="288313" y="4077072"/>
            <a:ext cx="4776388" cy="256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1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scatterplot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4332" y="1373021"/>
            <a:ext cx="6264696" cy="4521366"/>
          </a:xfrm>
        </p:spPr>
        <p:txBody>
          <a:bodyPr/>
          <a:lstStyle/>
          <a:p>
            <a:r>
              <a:rPr lang="en-US" dirty="0"/>
              <a:t>Considerations:</a:t>
            </a:r>
          </a:p>
          <a:p>
            <a:pPr marL="774900" lvl="1" indent="-342900"/>
            <a:r>
              <a:rPr lang="en-US" dirty="0"/>
              <a:t>Does it make sense?</a:t>
            </a:r>
          </a:p>
          <a:p>
            <a:pPr marL="774900" lvl="1" indent="-342900"/>
            <a:r>
              <a:rPr lang="en-US" dirty="0"/>
              <a:t>How to scale it</a:t>
            </a:r>
            <a:r>
              <a:rPr lang="en-US" dirty="0" smtClean="0"/>
              <a:t>?</a:t>
            </a:r>
          </a:p>
          <a:p>
            <a:pPr marL="774900" lvl="1" indent="-342900"/>
            <a:r>
              <a:rPr lang="en-US" dirty="0"/>
              <a:t>Which aspect ratio to use</a:t>
            </a:r>
            <a:r>
              <a:rPr lang="en-US" dirty="0" smtClean="0"/>
              <a:t>?</a:t>
            </a:r>
            <a:endParaRPr lang="en-US" dirty="0"/>
          </a:p>
          <a:p>
            <a:pPr marL="774900" lvl="1" indent="-342900"/>
            <a:r>
              <a:rPr lang="en-US" dirty="0"/>
              <a:t>How to place the tick marks on the axes?</a:t>
            </a:r>
          </a:p>
          <a:p>
            <a:pPr marL="774900" lvl="1" indent="-342900"/>
            <a:r>
              <a:rPr lang="en-US" dirty="0"/>
              <a:t>Should I add grid lines in the background?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017D2-54E7-432F-999A-1F2D07CD432E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pic>
        <p:nvPicPr>
          <p:cNvPr id="5122" name="Picture 2" descr="https://bookdown.org/ndphillips/YaRrr/YaRrr_files/figure-html/unnamed-chunk-301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4" t="15750" r="5502" b="11801"/>
          <a:stretch/>
        </p:blipFill>
        <p:spPr bwMode="auto">
          <a:xfrm>
            <a:off x="338797" y="2780928"/>
            <a:ext cx="5158308" cy="300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56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scatterplot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4332" y="1373021"/>
            <a:ext cx="6264696" cy="4521366"/>
          </a:xfrm>
        </p:spPr>
        <p:txBody>
          <a:bodyPr/>
          <a:lstStyle/>
          <a:p>
            <a:r>
              <a:rPr lang="en-US" dirty="0"/>
              <a:t>Considerations:</a:t>
            </a:r>
          </a:p>
          <a:p>
            <a:pPr marL="774900" lvl="1" indent="-342900"/>
            <a:r>
              <a:rPr lang="en-US" dirty="0"/>
              <a:t>Does it make sense?</a:t>
            </a:r>
          </a:p>
          <a:p>
            <a:pPr marL="774900" lvl="1" indent="-342900"/>
            <a:r>
              <a:rPr lang="en-US" dirty="0"/>
              <a:t>How to scale it</a:t>
            </a:r>
            <a:r>
              <a:rPr lang="en-US" dirty="0" smtClean="0"/>
              <a:t>?</a:t>
            </a:r>
          </a:p>
          <a:p>
            <a:pPr marL="774900" lvl="1" indent="-342900"/>
            <a:r>
              <a:rPr lang="en-US" dirty="0"/>
              <a:t>Which aspect ratio to use</a:t>
            </a:r>
            <a:r>
              <a:rPr lang="en-US" dirty="0" smtClean="0"/>
              <a:t>?</a:t>
            </a:r>
            <a:endParaRPr lang="en-US" dirty="0"/>
          </a:p>
          <a:p>
            <a:pPr marL="774900" lvl="1" indent="-342900"/>
            <a:r>
              <a:rPr lang="en-US" dirty="0"/>
              <a:t>How to place the tick marks on the axes?</a:t>
            </a:r>
          </a:p>
          <a:p>
            <a:pPr marL="774900" lvl="1" indent="-342900"/>
            <a:r>
              <a:rPr lang="en-US" dirty="0"/>
              <a:t>Should I add grid lines in the background?</a:t>
            </a:r>
          </a:p>
          <a:p>
            <a:pPr marL="774900" lvl="1" indent="-342900"/>
            <a:r>
              <a:rPr lang="en-US" dirty="0"/>
              <a:t>What shape and size should the dots have?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017D2-54E7-432F-999A-1F2D07CD432E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B51E58-2A62-46DF-8745-D92101DDB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1556792"/>
            <a:ext cx="4521366" cy="452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89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scatterplot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9E463-6F5D-4166-ACA7-9064A1280CA6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586BC3-0274-4680-9937-8BFCCAF68DF2}"/>
              </a:ext>
            </a:extLst>
          </p:cNvPr>
          <p:cNvSpPr txBox="1">
            <a:spLocks/>
          </p:cNvSpPr>
          <p:nvPr/>
        </p:nvSpPr>
        <p:spPr bwMode="auto">
          <a:xfrm>
            <a:off x="5374332" y="1373021"/>
            <a:ext cx="6264696" cy="4521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Considerations:</a:t>
            </a:r>
          </a:p>
          <a:p>
            <a:pPr marL="774900" lvl="1" indent="-342900"/>
            <a:r>
              <a:rPr lang="en-US" kern="0" dirty="0"/>
              <a:t>Does it make sense?</a:t>
            </a:r>
          </a:p>
          <a:p>
            <a:pPr marL="774900" lvl="1" indent="-342900"/>
            <a:r>
              <a:rPr lang="en-US" kern="0" dirty="0"/>
              <a:t>How to scale it</a:t>
            </a:r>
            <a:r>
              <a:rPr lang="en-US" kern="0" dirty="0" smtClean="0"/>
              <a:t>?</a:t>
            </a:r>
          </a:p>
          <a:p>
            <a:pPr marL="774900" lvl="1" indent="-342900"/>
            <a:r>
              <a:rPr lang="en-US" dirty="0"/>
              <a:t>Which aspect ratio to use</a:t>
            </a:r>
            <a:r>
              <a:rPr lang="en-US" dirty="0" smtClean="0"/>
              <a:t>?</a:t>
            </a:r>
            <a:endParaRPr lang="en-US" kern="0" dirty="0"/>
          </a:p>
          <a:p>
            <a:pPr marL="774900" lvl="1" indent="-342900"/>
            <a:r>
              <a:rPr lang="en-US" kern="0" dirty="0"/>
              <a:t>How to place the tick marks on the axes?</a:t>
            </a:r>
          </a:p>
          <a:p>
            <a:pPr marL="774900" lvl="1" indent="-342900"/>
            <a:r>
              <a:rPr lang="en-US" kern="0" dirty="0"/>
              <a:t>Should I add grid lines in the background?</a:t>
            </a:r>
          </a:p>
          <a:p>
            <a:pPr marL="774900" lvl="1" indent="-342900"/>
            <a:r>
              <a:rPr lang="en-US" dirty="0"/>
              <a:t>What shape and size should the dots have?</a:t>
            </a:r>
          </a:p>
          <a:p>
            <a:pPr marL="774900" lvl="1" indent="-342900"/>
            <a:r>
              <a:rPr lang="en-US" dirty="0"/>
              <a:t>What color/alpha value should the dots have?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91C28B-4145-4337-B280-9371F372D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0" y="1524041"/>
            <a:ext cx="4410347" cy="440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1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scatterplot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9E463-6F5D-4166-ACA7-9064A1280CA6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586BC3-0274-4680-9937-8BFCCAF68DF2}"/>
              </a:ext>
            </a:extLst>
          </p:cNvPr>
          <p:cNvSpPr txBox="1">
            <a:spLocks/>
          </p:cNvSpPr>
          <p:nvPr/>
        </p:nvSpPr>
        <p:spPr bwMode="auto">
          <a:xfrm>
            <a:off x="5374332" y="1373021"/>
            <a:ext cx="6264696" cy="4521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Considerations:</a:t>
            </a:r>
          </a:p>
          <a:p>
            <a:pPr marL="774900" lvl="1" indent="-342900"/>
            <a:r>
              <a:rPr lang="en-US" kern="0" dirty="0"/>
              <a:t>Does it make sense?</a:t>
            </a:r>
          </a:p>
          <a:p>
            <a:pPr marL="774900" lvl="1" indent="-342900"/>
            <a:r>
              <a:rPr lang="en-US" kern="0" dirty="0"/>
              <a:t>How to scale it</a:t>
            </a:r>
            <a:r>
              <a:rPr lang="en-US" kern="0" dirty="0" smtClean="0"/>
              <a:t>?</a:t>
            </a:r>
          </a:p>
          <a:p>
            <a:pPr marL="774900" lvl="1" indent="-342900"/>
            <a:r>
              <a:rPr lang="en-US" dirty="0"/>
              <a:t>Which aspect ratio to use</a:t>
            </a:r>
            <a:r>
              <a:rPr lang="en-US" dirty="0" smtClean="0"/>
              <a:t>?</a:t>
            </a:r>
            <a:endParaRPr lang="en-US" kern="0" dirty="0"/>
          </a:p>
          <a:p>
            <a:pPr marL="774900" lvl="1" indent="-342900"/>
            <a:r>
              <a:rPr lang="en-US" kern="0" dirty="0"/>
              <a:t>How to place the tick marks on the axes?</a:t>
            </a:r>
          </a:p>
          <a:p>
            <a:pPr marL="774900" lvl="1" indent="-342900"/>
            <a:r>
              <a:rPr lang="en-US" kern="0" dirty="0"/>
              <a:t>Should I add grid lines in the background?</a:t>
            </a:r>
          </a:p>
          <a:p>
            <a:pPr marL="774900" lvl="1" indent="-342900"/>
            <a:r>
              <a:rPr lang="en-US" dirty="0"/>
              <a:t>What shape and size should the dots have?</a:t>
            </a:r>
          </a:p>
          <a:p>
            <a:pPr marL="774900" lvl="1" indent="-342900"/>
            <a:r>
              <a:rPr lang="en-US" dirty="0"/>
              <a:t>What color/alpha value should the dots have?</a:t>
            </a:r>
          </a:p>
          <a:p>
            <a:pPr marL="774900" lvl="1" indent="-342900"/>
            <a:r>
              <a:rPr lang="en-US" dirty="0"/>
              <a:t>How to deal with </a:t>
            </a:r>
            <a:r>
              <a:rPr lang="en-US" dirty="0" err="1" smtClean="0"/>
              <a:t>overplotting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" name="Picture 2" descr="geom_hex-and-overplotting">
            <a:extLst>
              <a:ext uri="{FF2B5EF4-FFF2-40B4-BE49-F238E27FC236}">
                <a16:creationId xmlns:a16="http://schemas.microsoft.com/office/drawing/2014/main" id="{C89D3389-1E3A-401B-9193-C6CF3FB05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4" r="50711"/>
          <a:stretch/>
        </p:blipFill>
        <p:spPr bwMode="auto">
          <a:xfrm>
            <a:off x="315913" y="1556792"/>
            <a:ext cx="4955918" cy="459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8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85838" y="2897841"/>
            <a:ext cx="10220325" cy="830997"/>
          </a:xfrm>
        </p:spPr>
        <p:txBody>
          <a:bodyPr/>
          <a:lstStyle/>
          <a:p>
            <a:r>
              <a:rPr lang="en-US" dirty="0" smtClean="0"/>
              <a:t>The LINE CHART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DCC5-820F-48C4-9631-78ABAC0DD2E0}" type="datetime1">
              <a:rPr lang="en-GB" smtClean="0"/>
              <a:t>02/02/2021</a:t>
            </a:fld>
            <a:r>
              <a:rPr lang="en-GB" smtClean="0"/>
              <a:t>01/09/2020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692" y="2470683"/>
            <a:ext cx="1697480" cy="168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3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B6043-B0E4-47EF-B0A2-1EECF1CC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 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A09E8-6D8F-4DBD-BECC-245B6C83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02A6C-47E2-4D57-A6A9-B94CEA86E933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pic>
        <p:nvPicPr>
          <p:cNvPr id="5" name="Picture 4" descr="Amazon stock 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4" y="1852528"/>
            <a:ext cx="4943475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531" y="1150685"/>
            <a:ext cx="3174212" cy="23503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891" y="3633703"/>
            <a:ext cx="3157219" cy="22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8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F824-1250-4BC6-B024-8D19DD76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2A49C-ED6E-4299-933B-0547D238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5095C-B6DC-434C-BA1C-4DDC875F8FE4}" type="datetime1">
              <a:rPr lang="en-GB" smtClean="0"/>
              <a:t>02/02/2021</a:t>
            </a:fld>
            <a:r>
              <a:rPr lang="en-GB"/>
              <a:t>04/11/2019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4D15ED-EBF1-4D2C-B626-8E811CD9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463BF1-8F91-449B-A5FA-805C7A8C35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968" y="-13839"/>
            <a:ext cx="12211793" cy="689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0CB2C5-BA33-4B34-A4CF-747B89C24407}"/>
              </a:ext>
            </a:extLst>
          </p:cNvPr>
          <p:cNvSpPr txBox="1"/>
          <p:nvPr/>
        </p:nvSpPr>
        <p:spPr>
          <a:xfrm>
            <a:off x="-11485" y="6659975"/>
            <a:ext cx="12188825" cy="2339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latin typeface="+mn-lt"/>
              </a:rPr>
              <a:t>ftp://ftp-cdc.dwd.de/climate_environment/CDC/observations_germany/climate/subdaily/standard_format/kl_10170_00_akt.txt</a:t>
            </a:r>
          </a:p>
        </p:txBody>
      </p:sp>
    </p:spTree>
    <p:extLst>
      <p:ext uri="{BB962C8B-B14F-4D97-AF65-F5344CB8AC3E}">
        <p14:creationId xmlns:p14="http://schemas.microsoft.com/office/powerpoint/2010/main" val="1814225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B6043-B0E4-47EF-B0A2-1EECF1CC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5957C-A5CA-4B8B-B5C8-998A618A5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372" y="1373021"/>
            <a:ext cx="5471791" cy="4521366"/>
          </a:xfrm>
        </p:spPr>
        <p:txBody>
          <a:bodyPr/>
          <a:lstStyle/>
          <a:p>
            <a:r>
              <a:rPr lang="en-US" dirty="0" smtClean="0"/>
              <a:t>Considerations:</a:t>
            </a:r>
          </a:p>
          <a:p>
            <a:pPr marL="774900" lvl="1" indent="-342900"/>
            <a:r>
              <a:rPr lang="en-US" dirty="0" smtClean="0"/>
              <a:t>Does it make sense?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A09E8-6D8F-4DBD-BECC-245B6C83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02A6C-47E2-4D57-A6A9-B94CEA86E933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pic>
        <p:nvPicPr>
          <p:cNvPr id="1026" name="Picture 2" descr="Line Chart Example 1-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" t="7571" r="29209" b="13340"/>
          <a:stretch/>
        </p:blipFill>
        <p:spPr bwMode="auto">
          <a:xfrm>
            <a:off x="405779" y="2204864"/>
            <a:ext cx="540695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7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B6043-B0E4-47EF-B0A2-1EECF1CC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5957C-A5CA-4B8B-B5C8-998A618A5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372" y="1373021"/>
            <a:ext cx="5471791" cy="4521366"/>
          </a:xfrm>
        </p:spPr>
        <p:txBody>
          <a:bodyPr/>
          <a:lstStyle/>
          <a:p>
            <a:r>
              <a:rPr lang="en-US" dirty="0" smtClean="0"/>
              <a:t>Considerations:</a:t>
            </a:r>
          </a:p>
          <a:p>
            <a:pPr marL="774900" lvl="1" indent="-342900"/>
            <a:r>
              <a:rPr lang="en-US" dirty="0" smtClean="0"/>
              <a:t>Does it make sense?</a:t>
            </a:r>
          </a:p>
          <a:p>
            <a:pPr marL="774900" lvl="1" indent="-342900"/>
            <a:r>
              <a:rPr lang="en-US" dirty="0" smtClean="0"/>
              <a:t>How to scale it?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A09E8-6D8F-4DBD-BECC-245B6C83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02A6C-47E2-4D57-A6A9-B94CEA86E933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434214" y="2019159"/>
            <a:ext cx="5300158" cy="3384376"/>
            <a:chOff x="1701924" y="1371930"/>
            <a:chExt cx="6681677" cy="44544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A2BD96-CA03-45A3-A919-0776EF250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1924" y="1371930"/>
              <a:ext cx="6681677" cy="4454451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ED6412B-3C66-493B-9BF5-FE37EE7E124D}"/>
                </a:ext>
              </a:extLst>
            </p:cNvPr>
            <p:cNvCxnSpPr>
              <a:cxnSpLocks/>
            </p:cNvCxnSpPr>
            <p:nvPr/>
          </p:nvCxnSpPr>
          <p:spPr>
            <a:xfrm>
              <a:off x="2440001" y="1547456"/>
              <a:ext cx="3540642" cy="230726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FE3938-692D-4952-9370-1632FDD4BC44}"/>
                </a:ext>
              </a:extLst>
            </p:cNvPr>
            <p:cNvSpPr txBox="1"/>
            <p:nvPr/>
          </p:nvSpPr>
          <p:spPr>
            <a:xfrm>
              <a:off x="3209293" y="2701088"/>
              <a:ext cx="13609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C00000"/>
                  </a:solidFill>
                </a:rPr>
                <a:t>45°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46540" y="2757875"/>
            <a:ext cx="2806420" cy="1080120"/>
            <a:chOff x="8974732" y="1484784"/>
            <a:chExt cx="2806420" cy="10801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CF05DD-9E73-4265-A328-443B56256702}"/>
                </a:ext>
              </a:extLst>
            </p:cNvPr>
            <p:cNvSpPr/>
            <p:nvPr/>
          </p:nvSpPr>
          <p:spPr bwMode="auto">
            <a:xfrm>
              <a:off x="8974732" y="1484784"/>
              <a:ext cx="2799850" cy="10801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778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7CB3B2-8362-43EC-8D18-A6E553956B1C}"/>
                </a:ext>
              </a:extLst>
            </p:cNvPr>
            <p:cNvSpPr txBox="1"/>
            <p:nvPr/>
          </p:nvSpPr>
          <p:spPr>
            <a:xfrm>
              <a:off x="8981302" y="1832484"/>
              <a:ext cx="2799850" cy="611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>
                      <a:lumMod val="50000"/>
                    </a:schemeClr>
                  </a:solidFill>
                </a:rPr>
                <a:t>[Cleveland et al. 1988]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AB1B5B-7B7A-4146-91FC-C489D6BA1259}"/>
                </a:ext>
              </a:extLst>
            </p:cNvPr>
            <p:cNvSpPr txBox="1"/>
            <p:nvPr/>
          </p:nvSpPr>
          <p:spPr>
            <a:xfrm>
              <a:off x="9064545" y="1655344"/>
              <a:ext cx="2088232" cy="3508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sz="2400"/>
                <a:t>Banking to 45°</a:t>
              </a:r>
              <a:endParaRPr lang="en-US" sz="24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B6043-B0E4-47EF-B0A2-1EECF1CC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5957C-A5CA-4B8B-B5C8-998A618A5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372" y="1373021"/>
            <a:ext cx="5471791" cy="4521366"/>
          </a:xfrm>
        </p:spPr>
        <p:txBody>
          <a:bodyPr/>
          <a:lstStyle/>
          <a:p>
            <a:r>
              <a:rPr lang="en-US" dirty="0" smtClean="0"/>
              <a:t>Considerations:</a:t>
            </a:r>
          </a:p>
          <a:p>
            <a:pPr marL="774900" lvl="1" indent="-342900"/>
            <a:r>
              <a:rPr lang="en-US" dirty="0" smtClean="0"/>
              <a:t>Does it make sense?</a:t>
            </a:r>
          </a:p>
          <a:p>
            <a:pPr marL="774900" lvl="1" indent="-342900"/>
            <a:r>
              <a:rPr lang="en-US" dirty="0" smtClean="0"/>
              <a:t>How to scale it?</a:t>
            </a:r>
          </a:p>
          <a:p>
            <a:pPr marL="774900" lvl="1" indent="-342900"/>
            <a:r>
              <a:rPr lang="en-US" dirty="0" smtClean="0"/>
              <a:t>Should I use grid lines?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A09E8-6D8F-4DBD-BECC-245B6C83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02A6C-47E2-4D57-A6A9-B94CEA86E933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1545472"/>
            <a:ext cx="4464496" cy="1893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52" y="3633704"/>
            <a:ext cx="3744416" cy="245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4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C6DF-2C30-43F5-882B-5DE3DEA9D20F}" type="datetime1">
              <a:rPr lang="en-GB" smtClean="0"/>
              <a:t>02/02/2021</a:t>
            </a:fld>
            <a:r>
              <a:rPr lang="en-GB" smtClean="0"/>
              <a:t>01/09/2020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89756" y="5894387"/>
            <a:ext cx="11682157" cy="774973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2050" name="Picture 2" descr="https://www.cleanenergywire.org/sites/default/files/styles/gallery_image/public/paragraphs/images/fig0-german-economic-growth-power-and-energy-consumption-ghg-emissions-1990-2019.png?itok=NqXs0Io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1"/>
          <a:stretch/>
        </p:blipFill>
        <p:spPr bwMode="auto">
          <a:xfrm>
            <a:off x="579220" y="0"/>
            <a:ext cx="11059808" cy="687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0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B6043-B0E4-47EF-B0A2-1EECF1CC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5957C-A5CA-4B8B-B5C8-998A618A5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372" y="1373021"/>
            <a:ext cx="5471791" cy="4521366"/>
          </a:xfrm>
        </p:spPr>
        <p:txBody>
          <a:bodyPr/>
          <a:lstStyle/>
          <a:p>
            <a:r>
              <a:rPr lang="en-US" dirty="0" smtClean="0"/>
              <a:t>Considerations:</a:t>
            </a:r>
          </a:p>
          <a:p>
            <a:pPr marL="774900" lvl="1" indent="-342900"/>
            <a:r>
              <a:rPr lang="en-US" dirty="0" smtClean="0"/>
              <a:t>Does it make sense?</a:t>
            </a:r>
          </a:p>
          <a:p>
            <a:pPr marL="774900" lvl="1" indent="-342900"/>
            <a:r>
              <a:rPr lang="en-US" dirty="0" smtClean="0"/>
              <a:t>How to scale it?</a:t>
            </a:r>
          </a:p>
          <a:p>
            <a:pPr marL="774900" lvl="1" indent="-342900"/>
            <a:r>
              <a:rPr lang="en-US" dirty="0" smtClean="0"/>
              <a:t>Should I use grid lines?</a:t>
            </a:r>
          </a:p>
          <a:p>
            <a:pPr marL="774900" lvl="1" indent="-342900"/>
            <a:r>
              <a:rPr lang="en-US" dirty="0" smtClean="0"/>
              <a:t>Which line style to use?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A09E8-6D8F-4DBD-BECC-245B6C83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02A6C-47E2-4D57-A6A9-B94CEA86E933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0815" r="20327"/>
          <a:stretch/>
        </p:blipFill>
        <p:spPr>
          <a:xfrm>
            <a:off x="6526460" y="3717032"/>
            <a:ext cx="5022301" cy="1802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1" r="50054"/>
          <a:stretch/>
        </p:blipFill>
        <p:spPr>
          <a:xfrm>
            <a:off x="261764" y="1373021"/>
            <a:ext cx="4384011" cy="3019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0054" r="-1"/>
          <a:stretch/>
        </p:blipFill>
        <p:spPr>
          <a:xfrm>
            <a:off x="1648733" y="3068960"/>
            <a:ext cx="4384012" cy="3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B6043-B0E4-47EF-B0A2-1EECF1CC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5957C-A5CA-4B8B-B5C8-998A618A5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372" y="1373021"/>
            <a:ext cx="5471791" cy="4521366"/>
          </a:xfrm>
        </p:spPr>
        <p:txBody>
          <a:bodyPr/>
          <a:lstStyle/>
          <a:p>
            <a:r>
              <a:rPr lang="en-US" dirty="0" smtClean="0"/>
              <a:t>Considerations:</a:t>
            </a:r>
          </a:p>
          <a:p>
            <a:pPr marL="774900" lvl="1" indent="-342900"/>
            <a:r>
              <a:rPr lang="en-US" dirty="0" smtClean="0"/>
              <a:t>Does it make sense?</a:t>
            </a:r>
          </a:p>
          <a:p>
            <a:pPr marL="774900" lvl="1" indent="-342900"/>
            <a:r>
              <a:rPr lang="en-US" dirty="0" smtClean="0"/>
              <a:t>How to scale it?</a:t>
            </a:r>
          </a:p>
          <a:p>
            <a:pPr marL="774900" lvl="1" indent="-342900"/>
            <a:r>
              <a:rPr lang="en-US" dirty="0" smtClean="0"/>
              <a:t>Should I use grid lines?</a:t>
            </a:r>
          </a:p>
          <a:p>
            <a:pPr marL="774900" lvl="1" indent="-342900"/>
            <a:r>
              <a:rPr lang="en-US" dirty="0" smtClean="0"/>
              <a:t>Which line style to use?</a:t>
            </a:r>
          </a:p>
          <a:p>
            <a:pPr marL="774900" lvl="1" indent="-342900"/>
            <a:r>
              <a:rPr lang="en-US" dirty="0" smtClean="0"/>
              <a:t>How to deal with noisy data?</a:t>
            </a:r>
          </a:p>
          <a:p>
            <a:pPr lvl="1" indent="0">
              <a:buNone/>
            </a:pPr>
            <a:endParaRPr lang="en-US" dirty="0" smtClean="0"/>
          </a:p>
          <a:p>
            <a:pPr lvl="2" indent="0">
              <a:buNone/>
            </a:pPr>
            <a:r>
              <a:rPr lang="en-US" dirty="0" smtClean="0"/>
              <a:t>-&gt; Smoothing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A09E8-6D8F-4DBD-BECC-245B6C83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02A6C-47E2-4D57-A6A9-B94CEA86E933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pic>
        <p:nvPicPr>
          <p:cNvPr id="8194" name="Picture 2" descr="moving average in excel charts microsoft 365 37527 - Moving Average in Excel Char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1988840"/>
            <a:ext cx="5112568" cy="369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50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B6043-B0E4-47EF-B0A2-1EECF1CC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5957C-A5CA-4B8B-B5C8-998A618A5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372" y="1373021"/>
            <a:ext cx="5471791" cy="4521366"/>
          </a:xfrm>
        </p:spPr>
        <p:txBody>
          <a:bodyPr/>
          <a:lstStyle/>
          <a:p>
            <a:r>
              <a:rPr lang="en-US" dirty="0" smtClean="0"/>
              <a:t>Considerations:</a:t>
            </a:r>
          </a:p>
          <a:p>
            <a:pPr marL="774900" lvl="1" indent="-342900"/>
            <a:r>
              <a:rPr lang="en-US" dirty="0" smtClean="0"/>
              <a:t>Does it make sense?</a:t>
            </a:r>
          </a:p>
          <a:p>
            <a:pPr marL="774900" lvl="1" indent="-342900"/>
            <a:r>
              <a:rPr lang="en-US" dirty="0" smtClean="0"/>
              <a:t>How to scale it?</a:t>
            </a:r>
          </a:p>
          <a:p>
            <a:pPr marL="774900" lvl="1" indent="-342900"/>
            <a:r>
              <a:rPr lang="en-US" dirty="0" smtClean="0"/>
              <a:t>Should I use grid lines?</a:t>
            </a:r>
          </a:p>
          <a:p>
            <a:pPr marL="774900" lvl="1" indent="-342900"/>
            <a:r>
              <a:rPr lang="en-US" dirty="0" smtClean="0"/>
              <a:t>Which line style to use?</a:t>
            </a:r>
          </a:p>
          <a:p>
            <a:pPr marL="774900" lvl="1" indent="-342900"/>
            <a:r>
              <a:rPr lang="en-US" dirty="0" smtClean="0"/>
              <a:t>How to deal with noisy data?</a:t>
            </a:r>
          </a:p>
          <a:p>
            <a:pPr lvl="1" indent="0">
              <a:buNone/>
            </a:pPr>
            <a:endParaRPr lang="en-US" dirty="0" smtClean="0"/>
          </a:p>
          <a:p>
            <a:pPr lvl="2" indent="0">
              <a:buNone/>
            </a:pPr>
            <a:r>
              <a:rPr lang="en-US" dirty="0" smtClean="0"/>
              <a:t>-&gt; Smoothing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A09E8-6D8F-4DBD-BECC-245B6C83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02A6C-47E2-4D57-A6A9-B94CEA86E933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8" y="2275993"/>
            <a:ext cx="5409813" cy="250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7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 vs line charts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01A7-6841-4941-A1E5-4F6495CFD9A8}" type="datetime1">
              <a:rPr lang="en-GB" smtClean="0"/>
              <a:t>02/02/2021</a:t>
            </a:fld>
            <a:r>
              <a:rPr lang="en-GB" smtClean="0"/>
              <a:t>01/09/2020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72" y="1373021"/>
            <a:ext cx="7004030" cy="40384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3437" y="942964"/>
            <a:ext cx="360040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 smtClean="0">
                <a:latin typeface="+mn-lt"/>
              </a:rPr>
              <a:t>Image</a:t>
            </a:r>
            <a:r>
              <a:rPr lang="en-US" sz="1600" dirty="0">
                <a:latin typeface="+mn-lt"/>
              </a:rPr>
              <a:t>: 10.1109/TVCG.2017.2653106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9836" y="5517232"/>
            <a:ext cx="2952328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 smtClean="0">
                <a:latin typeface="+mn-lt"/>
              </a:rPr>
              <a:t>Less noise, clear trend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=&gt; line charts recommended</a:t>
            </a:r>
            <a:endParaRPr lang="en-US" sz="16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70676" y="5517232"/>
            <a:ext cx="2952328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 smtClean="0">
                <a:latin typeface="+mn-lt"/>
              </a:rPr>
              <a:t>More noise, unclear trend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=&gt; scatterplots recommended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337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23AF-5EDC-480F-903C-4D676F82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connected scatterplot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70FEF-B9AD-4E72-99CF-FDB3EBA0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B4E3-E996-47AD-A3F0-5A784BB56F4B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64" y="1062275"/>
            <a:ext cx="8219048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7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85838" y="2897841"/>
            <a:ext cx="10220325" cy="830997"/>
          </a:xfrm>
        </p:spPr>
        <p:txBody>
          <a:bodyPr/>
          <a:lstStyle/>
          <a:p>
            <a:r>
              <a:rPr lang="en-US" dirty="0" smtClean="0"/>
              <a:t>The BAR CHART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0DCC5-820F-48C4-9631-78ABAC0DD2E0}" type="datetime1">
              <a:rPr lang="en-GB" smtClean="0"/>
              <a:t>02/02/2021</a:t>
            </a:fld>
            <a:r>
              <a:rPr lang="en-GB" smtClean="0"/>
              <a:t>01/09/2020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605" y="2449243"/>
            <a:ext cx="172819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8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DB6FB-DDC5-482E-8CAA-E1ACA2709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900D4-CD2A-4884-8016-0588FC5A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DF44F-B5AD-4D76-9D93-06869F2D8659}" type="datetime1">
              <a:rPr lang="en-GB" smtClean="0"/>
              <a:t>02/02/2021</a:t>
            </a:fld>
            <a:r>
              <a:rPr lang="en-GB"/>
              <a:t>04/11/2019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D5A94-1282-47DC-9A4B-CE2920B47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" y="64928"/>
            <a:ext cx="12188825" cy="3134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7D8D31-A66F-420B-B060-FB028C1EF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0" y="3591288"/>
            <a:ext cx="12188825" cy="31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31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DCF3-426E-479D-95EF-EF7AE928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bar / column 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F063B-184F-4A5C-B1C8-A32FE4E8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039D-695B-45FE-B64C-E0D29FB40E89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pic>
        <p:nvPicPr>
          <p:cNvPr id="9218" name="Picture 2" descr="Bar chart showing number of leaves by spec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5" y="1721949"/>
            <a:ext cx="4943475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262" y="1916832"/>
            <a:ext cx="6104762" cy="30285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7868" y="5498368"/>
            <a:ext cx="3744416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dirty="0" smtClean="0">
                <a:latin typeface="+mn-lt"/>
              </a:rPr>
              <a:t>Column Chart</a:t>
            </a:r>
            <a:endParaRPr lang="en-US" sz="20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74532" y="5341791"/>
            <a:ext cx="3744416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dirty="0" smtClean="0">
                <a:latin typeface="+mn-lt"/>
              </a:rPr>
              <a:t>Bar Chart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704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DCF3-426E-479D-95EF-EF7AE928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bar / column 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F063B-184F-4A5C-B1C8-A32FE4E8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039D-695B-45FE-B64C-E0D29FB40E89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22404" y="1628800"/>
            <a:ext cx="4968552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dirty="0" smtClean="0">
                <a:latin typeface="+mn-lt"/>
              </a:rPr>
              <a:t>Considerations: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Does it make sense?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pic>
        <p:nvPicPr>
          <p:cNvPr id="13314" name="Picture 2" descr="Obviously a 50 bar bar chart is the most useful way to show this info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88" y="2276872"/>
            <a:ext cx="7776864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14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DCF3-426E-479D-95EF-EF7AE928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bar / column 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F063B-184F-4A5C-B1C8-A32FE4E8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039D-695B-45FE-B64C-E0D29FB40E89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22404" y="1628800"/>
            <a:ext cx="5535210" cy="1169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dirty="0" smtClean="0">
                <a:latin typeface="+mn-lt"/>
              </a:rPr>
              <a:t>Considerations: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Does it make sense?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Which aspect ratio to choose? &gt;= 10 : 1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71" y="1470516"/>
            <a:ext cx="1238016" cy="30993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48" y="2560756"/>
            <a:ext cx="4536504" cy="3030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962" y="4075809"/>
            <a:ext cx="5276190" cy="139047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317234" y="4769586"/>
            <a:ext cx="1021993" cy="432048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2.5 : 1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675203" y="5265122"/>
            <a:ext cx="1021993" cy="432048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10 : 1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622804" y="5140123"/>
            <a:ext cx="1021993" cy="432048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30 : 1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8548" y="2841921"/>
            <a:ext cx="3960440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Source: https://www.perceptualedge.com/articles/visual_business_intelligence/bar_widths.pdf</a:t>
            </a:r>
          </a:p>
        </p:txBody>
      </p:sp>
    </p:spTree>
    <p:extLst>
      <p:ext uri="{BB962C8B-B14F-4D97-AF65-F5344CB8AC3E}">
        <p14:creationId xmlns:p14="http://schemas.microsoft.com/office/powerpoint/2010/main" val="129614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DCF3-426E-479D-95EF-EF7AE928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bar / column 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F063B-184F-4A5C-B1C8-A32FE4E8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039D-695B-45FE-B64C-E0D29FB40E89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22404" y="1628800"/>
            <a:ext cx="5535210" cy="14619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dirty="0" smtClean="0">
                <a:latin typeface="+mn-lt"/>
              </a:rPr>
              <a:t>Considerations: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Does it make sense?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Which aspect ratio to choose? 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How far to space the bars? 50%-75%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67844"/>
          <a:stretch/>
        </p:blipFill>
        <p:spPr>
          <a:xfrm>
            <a:off x="460689" y="1472776"/>
            <a:ext cx="3113443" cy="290612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981844" y="3933056"/>
            <a:ext cx="1021993" cy="432048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50%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33557" r="33960"/>
          <a:stretch/>
        </p:blipFill>
        <p:spPr>
          <a:xfrm>
            <a:off x="2650860" y="2564904"/>
            <a:ext cx="3145090" cy="29061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68928"/>
          <a:stretch/>
        </p:blipFill>
        <p:spPr>
          <a:xfrm>
            <a:off x="5037037" y="3738811"/>
            <a:ext cx="3008459" cy="290612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3521783" y="4932446"/>
            <a:ext cx="1021993" cy="432048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100%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879559" y="6021288"/>
            <a:ext cx="1021993" cy="432048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150%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22604" y="4797604"/>
            <a:ext cx="3960440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+mn-lt"/>
              </a:rPr>
              <a:t>Source: https://www.perceptualedge.com/articles/visual_business_intelligence/bar_widths.pdf</a:t>
            </a:r>
          </a:p>
        </p:txBody>
      </p:sp>
    </p:spTree>
    <p:extLst>
      <p:ext uri="{BB962C8B-B14F-4D97-AF65-F5344CB8AC3E}">
        <p14:creationId xmlns:p14="http://schemas.microsoft.com/office/powerpoint/2010/main" val="84334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DCF3-426E-479D-95EF-EF7AE928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bar / column 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F063B-184F-4A5C-B1C8-A32FE4E8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039D-695B-45FE-B64C-E0D29FB40E89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47351-3BBC-4FA8-9662-E8ACD14F4F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796" y="1296053"/>
            <a:ext cx="3240360" cy="2825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A65D1-4659-4BC4-8B7F-9E4780526F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6180" y="2996952"/>
            <a:ext cx="3384377" cy="28257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22404" y="1628800"/>
            <a:ext cx="4968552" cy="1754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dirty="0" smtClean="0">
                <a:latin typeface="+mn-lt"/>
              </a:rPr>
              <a:t>Considerations: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Does it make sense?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Which aspect ratio to choose? 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How far to space the bars?</a:t>
            </a:r>
            <a:endParaRPr lang="en-US" sz="2000" dirty="0" smtClean="0">
              <a:latin typeface="+mn-lt"/>
            </a:endParaRP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Showing the axes in full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733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DCF3-426E-479D-95EF-EF7AE928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bar / column 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F063B-184F-4A5C-B1C8-A32FE4E8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039D-695B-45FE-B64C-E0D29FB40E89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22404" y="1628800"/>
            <a:ext cx="4968552" cy="2046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dirty="0" smtClean="0">
                <a:latin typeface="+mn-lt"/>
              </a:rPr>
              <a:t>Considerations: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Does it make sense?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Which aspect ratio to choose? 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How far to space the bars?</a:t>
            </a:r>
            <a:endParaRPr lang="en-US" sz="2000" dirty="0" smtClean="0">
              <a:latin typeface="+mn-lt"/>
            </a:endParaRP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Showing the axes in full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Order of the categories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83" y="2420888"/>
            <a:ext cx="5212306" cy="29489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919" y="3675514"/>
            <a:ext cx="5083522" cy="29465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1086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DCF3-426E-479D-95EF-EF7AE928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bar / column 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F063B-184F-4A5C-B1C8-A32FE4E8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039D-695B-45FE-B64C-E0D29FB40E89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22404" y="1628800"/>
            <a:ext cx="4968552" cy="23391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dirty="0" smtClean="0">
                <a:latin typeface="+mn-lt"/>
              </a:rPr>
              <a:t>Considerations: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Does it make sense?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Which aspect ratio to choose? 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How far to space the bars?</a:t>
            </a:r>
            <a:endParaRPr lang="en-US" sz="2000" dirty="0" smtClean="0">
              <a:latin typeface="+mn-lt"/>
            </a:endParaRP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Showing the axes in full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Order of the categories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Shape of the bars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pic>
        <p:nvPicPr>
          <p:cNvPr id="14338" name="Picture 2" descr="https://datavizproject.com/wp-content/uploads/2017/09/Sk%C3%A6rmbillede-2017-09-29-kl.-12.55.04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"/>
          <a:stretch/>
        </p:blipFill>
        <p:spPr bwMode="auto">
          <a:xfrm>
            <a:off x="556386" y="1772816"/>
            <a:ext cx="5312590" cy="400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22404" y="5274147"/>
            <a:ext cx="1564195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 smtClean="0">
                <a:latin typeface="+mn-lt"/>
              </a:rPr>
              <a:t>Lollipop Chart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568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DCF3-426E-479D-95EF-EF7AE928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bar / column 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F063B-184F-4A5C-B1C8-A32FE4E8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039D-695B-45FE-B64C-E0D29FB40E89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22404" y="1628800"/>
            <a:ext cx="4968552" cy="2631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dirty="0" smtClean="0">
                <a:latin typeface="+mn-lt"/>
              </a:rPr>
              <a:t>Considerations: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Does it make sense?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Which aspect ratio to choose? 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How far to space the bars?</a:t>
            </a:r>
            <a:endParaRPr lang="en-US" sz="2000" dirty="0" smtClean="0">
              <a:latin typeface="+mn-lt"/>
            </a:endParaRP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Showing the axes in full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Order of the categories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Shape of the bars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Color of the bars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pic>
        <p:nvPicPr>
          <p:cNvPr id="7" name="Picture 2" descr="http://climate.gi.alaska.edu/sites/default/files/ClimateTrends/Annual_A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96" y="2221649"/>
            <a:ext cx="4464496" cy="343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13892" y="5902155"/>
            <a:ext cx="3888432" cy="2631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800" dirty="0">
                <a:latin typeface="+mn-lt"/>
              </a:rPr>
              <a:t>Climatology / Meteorology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54" t="11024" r="975" b="46457"/>
          <a:stretch/>
        </p:blipFill>
        <p:spPr>
          <a:xfrm>
            <a:off x="5518348" y="4173187"/>
            <a:ext cx="5616624" cy="14902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46540" y="5902051"/>
            <a:ext cx="3888432" cy="2631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800" dirty="0" smtClean="0">
                <a:latin typeface="+mn-lt"/>
              </a:rPr>
              <a:t>Accounting / Finance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218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2671D-D437-4D77-80C3-F8D0E0443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histogram is not a bar chart!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03EA3-A9CE-4E47-AB4D-5FDC777B5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C0F3-D99C-4120-9EFC-E56E4A63457C}" type="datetime1">
              <a:rPr lang="en-GB" smtClean="0"/>
              <a:t>02/02/2021</a:t>
            </a:fld>
            <a:r>
              <a:rPr lang="en-GB"/>
              <a:t>01/09/2020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315913" y="1509156"/>
            <a:ext cx="11232332" cy="4015186"/>
            <a:chOff x="477747" y="1196752"/>
            <a:chExt cx="11232332" cy="4015186"/>
          </a:xfrm>
        </p:grpSpPr>
        <p:pic>
          <p:nvPicPr>
            <p:cNvPr id="12290" name="Picture 2" descr="https://ars.els-cdn.com/content/image/1-s2.0-S1747938X18304615-fx1_lrg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411"/>
            <a:stretch/>
          </p:blipFill>
          <p:spPr bwMode="auto">
            <a:xfrm>
              <a:off x="477747" y="1196752"/>
              <a:ext cx="11232332" cy="4015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 bwMode="auto">
            <a:xfrm>
              <a:off x="9210634" y="1844824"/>
              <a:ext cx="1800200" cy="360040"/>
            </a:xfrm>
            <a:prstGeom prst="rect">
              <a:avLst/>
            </a:pr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298036" y="1700808"/>
              <a:ext cx="1800200" cy="522311"/>
            </a:xfrm>
            <a:prstGeom prst="rect">
              <a:avLst/>
            </a:pr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214092" y="1988841"/>
              <a:ext cx="648072" cy="1209014"/>
            </a:xfrm>
            <a:prstGeom prst="rect">
              <a:avLst/>
            </a:pr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248600" y="5829282"/>
            <a:ext cx="360040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 smtClean="0">
                <a:latin typeface="+mn-lt"/>
              </a:rPr>
              <a:t>Image</a:t>
            </a:r>
            <a:r>
              <a:rPr lang="en-US" sz="1600" dirty="0">
                <a:latin typeface="+mn-lt"/>
              </a:rPr>
              <a:t>: 10.1016/j.edurev.2019.100291</a:t>
            </a:r>
          </a:p>
        </p:txBody>
      </p:sp>
    </p:spTree>
    <p:extLst>
      <p:ext uri="{BB962C8B-B14F-4D97-AF65-F5344CB8AC3E}">
        <p14:creationId xmlns:p14="http://schemas.microsoft.com/office/powerpoint/2010/main" val="16810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2651-646E-4A55-9977-156FCF6E003B}" type="datetime1">
              <a:rPr lang="en-GB" smtClean="0"/>
              <a:t>02/02/2021</a:t>
            </a:fld>
            <a:r>
              <a:rPr lang="en-GB" smtClean="0"/>
              <a:t>01/09/2020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022404" y="1628800"/>
            <a:ext cx="4968552" cy="14619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dirty="0" smtClean="0">
                <a:latin typeface="+mn-lt"/>
              </a:rPr>
              <a:t>Considerations: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All of the ones for bar charts</a:t>
            </a:r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r>
              <a:rPr lang="en-US" sz="2000" dirty="0" smtClean="0">
                <a:latin typeface="+mn-lt"/>
              </a:rPr>
              <a:t>(except spacing is often omitted)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Equal bin sizes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A02C0-A4FD-4A76-8312-CD6413C98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4" y="2564904"/>
            <a:ext cx="6264696" cy="293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just use statistics?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535" y="1412776"/>
            <a:ext cx="4057972" cy="4058884"/>
            <a:chOff x="875210" y="1672759"/>
            <a:chExt cx="4057972" cy="405888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210" y="1672759"/>
              <a:ext cx="940473" cy="4057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204" y="1674173"/>
              <a:ext cx="850905" cy="4057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5630" y="1674173"/>
              <a:ext cx="931516" cy="4057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1666" y="1674172"/>
              <a:ext cx="931516" cy="4057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4623832" y="2492896"/>
            <a:ext cx="2448272" cy="2943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1600" dirty="0"/>
              <a:t>Mean(x) = 9.0</a:t>
            </a:r>
          </a:p>
          <a:p>
            <a:pPr>
              <a:lnSpc>
                <a:spcPts val="2500"/>
              </a:lnSpc>
            </a:pPr>
            <a:r>
              <a:rPr lang="en-US" sz="1600" dirty="0"/>
              <a:t>Mean(y) = 7.5</a:t>
            </a:r>
          </a:p>
          <a:p>
            <a:pPr>
              <a:lnSpc>
                <a:spcPts val="2500"/>
              </a:lnSpc>
            </a:pPr>
            <a:endParaRPr lang="en-US" sz="1600" dirty="0"/>
          </a:p>
          <a:p>
            <a:pPr>
              <a:lnSpc>
                <a:spcPts val="2500"/>
              </a:lnSpc>
            </a:pPr>
            <a:r>
              <a:rPr lang="en-US" sz="1600" dirty="0"/>
              <a:t>Variance(x) = 11.0</a:t>
            </a:r>
          </a:p>
          <a:p>
            <a:pPr>
              <a:lnSpc>
                <a:spcPts val="2500"/>
              </a:lnSpc>
            </a:pPr>
            <a:r>
              <a:rPr lang="en-US" sz="1600" dirty="0"/>
              <a:t>Variance(y) = 4.1</a:t>
            </a:r>
          </a:p>
          <a:p>
            <a:pPr>
              <a:lnSpc>
                <a:spcPts val="2500"/>
              </a:lnSpc>
            </a:pPr>
            <a:endParaRPr lang="en-US" sz="1600" dirty="0"/>
          </a:p>
          <a:p>
            <a:pPr>
              <a:lnSpc>
                <a:spcPts val="2500"/>
              </a:lnSpc>
            </a:pPr>
            <a:r>
              <a:rPr lang="en-US" sz="1600" dirty="0"/>
              <a:t>Correlation(</a:t>
            </a:r>
            <a:r>
              <a:rPr lang="en-US" sz="1600" dirty="0" err="1"/>
              <a:t>x,y</a:t>
            </a:r>
            <a:r>
              <a:rPr lang="en-US" sz="1600" dirty="0"/>
              <a:t>) = 0.816</a:t>
            </a:r>
          </a:p>
          <a:p>
            <a:pPr>
              <a:lnSpc>
                <a:spcPts val="2500"/>
              </a:lnSpc>
            </a:pPr>
            <a:r>
              <a:rPr lang="en-US" sz="1600" dirty="0"/>
              <a:t>Regression line:</a:t>
            </a:r>
          </a:p>
          <a:p>
            <a:pPr>
              <a:lnSpc>
                <a:spcPts val="2500"/>
              </a:lnSpc>
            </a:pPr>
            <a:r>
              <a:rPr lang="en-US" sz="1600" dirty="0"/>
              <a:t>             y = 3.0 + 0.5x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1845" y="5601369"/>
            <a:ext cx="2600722" cy="37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Source: [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Anscombe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1973]</a:t>
            </a: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2104" y="1912033"/>
            <a:ext cx="4672221" cy="3461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462367" y="5601369"/>
            <a:ext cx="2744613" cy="37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Image Source: Wikipedia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BD97E1-C37F-4C68-81AA-E24467D4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35422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961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histogram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2651-646E-4A55-9977-156FCF6E003B}" type="datetime1">
              <a:rPr lang="en-GB" smtClean="0"/>
              <a:t>02/02/2021</a:t>
            </a:fld>
            <a:r>
              <a:rPr lang="en-GB" smtClean="0"/>
              <a:t>01/09/2020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022404" y="1628800"/>
            <a:ext cx="4968552" cy="1754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dirty="0" smtClean="0">
                <a:latin typeface="+mn-lt"/>
              </a:rPr>
              <a:t>Considerations: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All of the ones for bar charts</a:t>
            </a:r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r>
              <a:rPr lang="en-US" sz="2000" dirty="0" smtClean="0">
                <a:latin typeface="+mn-lt"/>
              </a:rPr>
              <a:t>(except spacing is often omitted)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Equal bin sizes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Adequate number of bins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399017-4815-4983-B133-8A1EF9E55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1210664"/>
            <a:ext cx="4711663" cy="484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6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4726260" y="6165304"/>
            <a:ext cx="3168352" cy="692696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histogram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2651-646E-4A55-9977-156FCF6E003B}" type="datetime1">
              <a:rPr lang="en-GB" smtClean="0"/>
              <a:t>02/02/2021</a:t>
            </a:fld>
            <a:r>
              <a:rPr lang="en-GB" smtClean="0"/>
              <a:t>01/09/2020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399017-4815-4983-B133-8A1EF9E55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1210664"/>
            <a:ext cx="4711663" cy="4846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65908" b="52846"/>
          <a:stretch/>
        </p:blipFill>
        <p:spPr>
          <a:xfrm>
            <a:off x="6818800" y="4581128"/>
            <a:ext cx="2042267" cy="2088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5895" t="48779"/>
          <a:stretch/>
        </p:blipFill>
        <p:spPr>
          <a:xfrm>
            <a:off x="6827184" y="210934"/>
            <a:ext cx="2043073" cy="2268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2750" t="48590" r="33593"/>
          <a:stretch/>
        </p:blipFill>
        <p:spPr>
          <a:xfrm>
            <a:off x="9106044" y="979790"/>
            <a:ext cx="2016224" cy="2276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0217" r="66048"/>
          <a:stretch/>
        </p:blipFill>
        <p:spPr>
          <a:xfrm>
            <a:off x="6827184" y="2431329"/>
            <a:ext cx="2033883" cy="22047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6909" b="50820"/>
          <a:stretch/>
        </p:blipFill>
        <p:spPr>
          <a:xfrm>
            <a:off x="9152666" y="3267253"/>
            <a:ext cx="1982306" cy="217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3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85838" y="2897841"/>
            <a:ext cx="10220325" cy="830997"/>
          </a:xfrm>
        </p:spPr>
        <p:txBody>
          <a:bodyPr/>
          <a:lstStyle/>
          <a:p>
            <a:pPr algn="ctr"/>
            <a:r>
              <a:rPr lang="en-US" dirty="0" smtClean="0"/>
              <a:t>Other chart types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0762-C235-4945-83FF-DAC4C595E81A}" type="datetime1">
              <a:rPr lang="en-GB" smtClean="0"/>
              <a:t>02/02/2021</a:t>
            </a:fld>
            <a:r>
              <a:rPr lang="en-GB"/>
              <a:t>04/11/2019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5448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9D378F-24E0-4C01-B3C9-C49469D6BC1B}"/>
              </a:ext>
            </a:extLst>
          </p:cNvPr>
          <p:cNvSpPr/>
          <p:nvPr/>
        </p:nvSpPr>
        <p:spPr bwMode="auto">
          <a:xfrm>
            <a:off x="189756" y="5828642"/>
            <a:ext cx="10945216" cy="88827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273" y="5949280"/>
            <a:ext cx="10462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Visualization Techniques for Hierarchical Data – </a:t>
            </a:r>
            <a:r>
              <a:rPr lang="en-US" sz="2399" dirty="0">
                <a:hlinkClick r:id="rId2"/>
              </a:rPr>
              <a:t>http://</a:t>
            </a:r>
            <a:r>
              <a:rPr lang="en-US" sz="2399" dirty="0" smtClean="0">
                <a:hlinkClick r:id="rId2"/>
              </a:rPr>
              <a:t>treevis.net</a:t>
            </a:r>
            <a:r>
              <a:rPr lang="en-US" sz="2399" dirty="0" smtClean="0"/>
              <a:t> </a:t>
            </a:r>
            <a:endParaRPr lang="en-US" sz="2399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EE4B9-8653-4590-B6BC-BF37C2F2F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2BCF-B5B1-44C8-95F2-9DE3E15337A2}" type="slidenum">
              <a:rPr lang="en-US" smtClean="0"/>
              <a:t>63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825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152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113B6A-3B77-41A7-B9F9-399A14C55BDF}"/>
              </a:ext>
            </a:extLst>
          </p:cNvPr>
          <p:cNvSpPr/>
          <p:nvPr/>
        </p:nvSpPr>
        <p:spPr bwMode="auto">
          <a:xfrm>
            <a:off x="189756" y="5828642"/>
            <a:ext cx="10945216" cy="88827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947"/>
          <a:stretch/>
        </p:blipFill>
        <p:spPr>
          <a:xfrm>
            <a:off x="-1" y="893"/>
            <a:ext cx="12188825" cy="5827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273" y="5949280"/>
            <a:ext cx="10462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Visualization Techniques for Textual Data – </a:t>
            </a:r>
            <a:r>
              <a:rPr lang="en-US" sz="2399" dirty="0">
                <a:hlinkClick r:id="rId3"/>
              </a:rPr>
              <a:t>http://</a:t>
            </a:r>
            <a:r>
              <a:rPr lang="en-US" sz="2399" dirty="0" smtClean="0">
                <a:hlinkClick r:id="rId3"/>
              </a:rPr>
              <a:t>textvis.lnu.se</a:t>
            </a:r>
            <a:r>
              <a:rPr lang="en-US" sz="2399" dirty="0" smtClean="0"/>
              <a:t> </a:t>
            </a:r>
            <a:endParaRPr lang="en-US" sz="2399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AC6380-F2A3-44D5-BA89-27A3414A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2BCF-B5B1-44C8-95F2-9DE3E15337A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8968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FBB21C-1B67-42C4-979D-B340139F76D7}"/>
              </a:ext>
            </a:extLst>
          </p:cNvPr>
          <p:cNvSpPr/>
          <p:nvPr/>
        </p:nvSpPr>
        <p:spPr bwMode="auto">
          <a:xfrm>
            <a:off x="189756" y="5828642"/>
            <a:ext cx="10945216" cy="88827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273" y="5949280"/>
            <a:ext cx="10462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Visualization Techniques for Financial Data – </a:t>
            </a:r>
            <a:r>
              <a:rPr lang="en-US" sz="2399" dirty="0">
                <a:hlinkClick r:id="rId2"/>
              </a:rPr>
              <a:t>http://</a:t>
            </a:r>
            <a:r>
              <a:rPr lang="en-US" sz="2399" dirty="0" smtClean="0">
                <a:hlinkClick r:id="rId2"/>
              </a:rPr>
              <a:t>financevis.net</a:t>
            </a:r>
            <a:r>
              <a:rPr lang="en-US" sz="2399" dirty="0" smtClean="0"/>
              <a:t> </a:t>
            </a:r>
            <a:endParaRPr lang="en-US" sz="2399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044"/>
          <a:stretch/>
        </p:blipFill>
        <p:spPr>
          <a:xfrm>
            <a:off x="-48671" y="2365"/>
            <a:ext cx="12286165" cy="57308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A28EC-D99F-4A49-90FD-71C984D5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2BCF-B5B1-44C8-95F2-9DE3E15337A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524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23E137-0D02-449F-882E-CD3794D4009E}"/>
              </a:ext>
            </a:extLst>
          </p:cNvPr>
          <p:cNvSpPr/>
          <p:nvPr/>
        </p:nvSpPr>
        <p:spPr bwMode="auto">
          <a:xfrm>
            <a:off x="189756" y="5828642"/>
            <a:ext cx="10945216" cy="88827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0" y="895"/>
            <a:ext cx="12186295" cy="5923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273" y="5949280"/>
            <a:ext cx="10462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Visualization Techniques for Multifaceted Scientific Data – </a:t>
            </a:r>
            <a:r>
              <a:rPr lang="en-US" sz="2399" dirty="0">
                <a:hlinkClick r:id="rId3"/>
              </a:rPr>
              <a:t>http://</a:t>
            </a:r>
            <a:r>
              <a:rPr lang="en-US" sz="2399" dirty="0" smtClean="0">
                <a:hlinkClick r:id="rId3"/>
              </a:rPr>
              <a:t>multivis.net</a:t>
            </a:r>
            <a:r>
              <a:rPr lang="en-US" sz="2399" dirty="0" smtClean="0"/>
              <a:t> </a:t>
            </a:r>
            <a:endParaRPr lang="en-US" sz="2399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331A-8C72-4C6D-B2F0-B395FF120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2BCF-B5B1-44C8-95F2-9DE3E15337A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7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F3F6E-29FB-40EF-818D-4E1F37F5501E}" type="datetime1">
              <a:rPr lang="en-GB" smtClean="0"/>
              <a:t>02/02/2021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0767"/>
          <a:stretch/>
        </p:blipFill>
        <p:spPr>
          <a:xfrm>
            <a:off x="0" y="3321"/>
            <a:ext cx="12188825" cy="58739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17748" y="5949280"/>
            <a:ext cx="8064896" cy="90872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273" y="5949280"/>
            <a:ext cx="10462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Visualization Techniques for </a:t>
            </a:r>
            <a:r>
              <a:rPr lang="en-US" sz="2399" dirty="0" smtClean="0"/>
              <a:t>Temporal </a:t>
            </a:r>
            <a:r>
              <a:rPr lang="en-US" sz="2399" dirty="0"/>
              <a:t>Data – </a:t>
            </a:r>
            <a:r>
              <a:rPr lang="en-US" sz="2399" dirty="0">
                <a:hlinkClick r:id="rId3"/>
              </a:rPr>
              <a:t>http</a:t>
            </a:r>
            <a:r>
              <a:rPr lang="en-US" sz="2399" dirty="0" smtClean="0">
                <a:hlinkClick r:id="rId3"/>
              </a:rPr>
              <a:t>://timeviz.net</a:t>
            </a:r>
            <a:r>
              <a:rPr lang="en-US" sz="2399" dirty="0" smtClean="0"/>
              <a:t> -&gt; Browser</a:t>
            </a:r>
            <a:endParaRPr lang="en-US" sz="2399" dirty="0"/>
          </a:p>
        </p:txBody>
      </p:sp>
    </p:spTree>
    <p:extLst>
      <p:ext uri="{BB962C8B-B14F-4D97-AF65-F5344CB8AC3E}">
        <p14:creationId xmlns:p14="http://schemas.microsoft.com/office/powerpoint/2010/main" val="26896240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21804" y="2482343"/>
            <a:ext cx="11017224" cy="1661993"/>
          </a:xfrm>
        </p:spPr>
        <p:txBody>
          <a:bodyPr/>
          <a:lstStyle/>
          <a:p>
            <a:pPr algn="ctr"/>
            <a:r>
              <a:rPr lang="en-US" dirty="0" smtClean="0"/>
              <a:t>How to create such visualizations?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81556-753B-42E4-B4CE-2D2E94CAFAF7}" type="datetime1">
              <a:rPr lang="en-GB" smtClean="0"/>
              <a:t>02/02/2021</a:t>
            </a:fld>
            <a:r>
              <a:rPr lang="en-GB"/>
              <a:t>04/11/2019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31974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VISUALIZATIONS W/ VEGA LITE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4330" y="1683693"/>
            <a:ext cx="6436290" cy="433759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sym typeface="Wingdings" panose="05000000000000000000" pitchFamily="2" charset="2"/>
              </a:rPr>
              <a:t>Python wrapper for Vega-</a:t>
            </a:r>
            <a:r>
              <a:rPr lang="en-GB" dirty="0" err="1">
                <a:sym typeface="Wingdings" panose="05000000000000000000" pitchFamily="2" charset="2"/>
              </a:rPr>
              <a:t>Lite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NumPy</a:t>
            </a:r>
            <a:r>
              <a:rPr lang="en-GB" dirty="0">
                <a:sym typeface="Wingdings" panose="05000000000000000000" pitchFamily="2" charset="2"/>
              </a:rPr>
              <a:t>, Pandas</a:t>
            </a:r>
            <a:br>
              <a:rPr lang="en-GB" dirty="0">
                <a:sym typeface="Wingdings" panose="05000000000000000000" pitchFamily="2" charset="2"/>
              </a:rPr>
            </a:br>
            <a:r>
              <a:rPr lang="en-GB" dirty="0">
                <a:sym typeface="Wingdings" panose="05000000000000000000" pitchFamily="2" charset="2"/>
              </a:rPr>
              <a:t>  -&gt; </a:t>
            </a:r>
            <a:r>
              <a:rPr lang="en-US" dirty="0">
                <a:hlinkClick r:id="rId2"/>
              </a:rPr>
              <a:t>https://altair-viz.github.io</a:t>
            </a:r>
            <a:endParaRPr lang="en-GB" dirty="0"/>
          </a:p>
          <a:p>
            <a:pPr>
              <a:lnSpc>
                <a:spcPct val="100000"/>
              </a:lnSpc>
            </a:pPr>
            <a:endParaRPr lang="en-GB" sz="800" dirty="0"/>
          </a:p>
          <a:p>
            <a:pPr>
              <a:lnSpc>
                <a:spcPct val="100000"/>
              </a:lnSpc>
            </a:pPr>
            <a:r>
              <a:rPr lang="en-GB" dirty="0">
                <a:sym typeface="Wingdings" panose="05000000000000000000" pitchFamily="2" charset="2"/>
              </a:rPr>
              <a:t>abstraction of Vega, less flexible, but more concise</a:t>
            </a:r>
            <a:br>
              <a:rPr lang="en-GB" dirty="0">
                <a:sym typeface="Wingdings" panose="05000000000000000000" pitchFamily="2" charset="2"/>
              </a:rPr>
            </a:br>
            <a:r>
              <a:rPr lang="en-GB" dirty="0">
                <a:sym typeface="Wingdings" panose="05000000000000000000" pitchFamily="2" charset="2"/>
              </a:rPr>
              <a:t>  -&gt; </a:t>
            </a:r>
            <a:r>
              <a:rPr lang="en-GB" dirty="0">
                <a:hlinkClick r:id="rId3"/>
              </a:rPr>
              <a:t>https://vega.github.io/vega-lite/</a:t>
            </a:r>
            <a:r>
              <a:rPr lang="en-GB" dirty="0"/>
              <a:t> </a:t>
            </a:r>
            <a:endParaRPr lang="en-GB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endParaRPr lang="en-GB" sz="800" dirty="0"/>
          </a:p>
          <a:p>
            <a:pPr>
              <a:lnSpc>
                <a:spcPct val="100000"/>
              </a:lnSpc>
            </a:pPr>
            <a:r>
              <a:rPr lang="en-GB" dirty="0"/>
              <a:t>still highly customizable, but declarative</a:t>
            </a:r>
            <a:br>
              <a:rPr lang="en-GB" dirty="0"/>
            </a:br>
            <a:r>
              <a:rPr lang="en-GB" dirty="0"/>
              <a:t>  -&gt; </a:t>
            </a:r>
            <a:r>
              <a:rPr lang="en-US" dirty="0">
                <a:hlinkClick r:id="rId4"/>
              </a:rPr>
              <a:t>https://vega.github.io/vega/</a:t>
            </a:r>
            <a:endParaRPr lang="en-GB" dirty="0"/>
          </a:p>
          <a:p>
            <a:pPr>
              <a:lnSpc>
                <a:spcPct val="100000"/>
              </a:lnSpc>
            </a:pPr>
            <a:endParaRPr lang="en-GB" sz="800" dirty="0"/>
          </a:p>
          <a:p>
            <a:pPr>
              <a:lnSpc>
                <a:spcPct val="100000"/>
              </a:lnSpc>
            </a:pPr>
            <a:r>
              <a:rPr lang="en-GB" dirty="0"/>
              <a:t>ultimate degree of customization</a:t>
            </a:r>
            <a:br>
              <a:rPr lang="en-GB" dirty="0"/>
            </a:br>
            <a:r>
              <a:rPr lang="en-GB" dirty="0"/>
              <a:t>  -&gt; </a:t>
            </a:r>
            <a:r>
              <a:rPr lang="en-US" dirty="0">
                <a:hlinkClick r:id="rId5"/>
              </a:rPr>
              <a:t>https://d3js.org</a:t>
            </a: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6699-6789-4E33-945A-58A5761227AF}" type="datetime1">
              <a:rPr lang="en-GB" smtClean="0"/>
              <a:t>02/02/2021</a:t>
            </a:fld>
            <a:r>
              <a:rPr lang="en-GB"/>
              <a:t>04/10/2019</a:t>
            </a:r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549796" y="1628800"/>
            <a:ext cx="4749464" cy="3693809"/>
            <a:chOff x="981844" y="2236547"/>
            <a:chExt cx="4464496" cy="3472180"/>
          </a:xfrm>
        </p:grpSpPr>
        <p:sp>
          <p:nvSpPr>
            <p:cNvPr id="5" name="Rectangle 4"/>
            <p:cNvSpPr/>
            <p:nvPr/>
          </p:nvSpPr>
          <p:spPr bwMode="auto">
            <a:xfrm>
              <a:off x="981844" y="2236547"/>
              <a:ext cx="4464496" cy="3384376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1341884" y="2884619"/>
              <a:ext cx="3744416" cy="2448272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701924" y="3532692"/>
              <a:ext cx="3024336" cy="1512168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079966" y="4214884"/>
              <a:ext cx="2304256" cy="576064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GB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89473" y="2323801"/>
              <a:ext cx="1575715" cy="3384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0" indent="0" eaLnBrk="1" hangingPunct="1">
                <a:lnSpc>
                  <a:spcPct val="100000"/>
                </a:lnSpc>
                <a:spcBef>
                  <a:spcPts val="600"/>
                </a:spcBef>
                <a:buClr>
                  <a:schemeClr val="tx1"/>
                </a:buClr>
                <a:buSzPct val="100000"/>
                <a:buFont typeface="Calibri" panose="020F0502020204030204" pitchFamily="34" charset="0"/>
                <a:buChar char="​"/>
                <a:defRPr sz="2000" b="0" baseline="0">
                  <a:latin typeface="+mn-lt"/>
                </a:defRPr>
              </a:lvl1pPr>
              <a:lvl2pPr marL="432000" indent="-180000" eaLnBrk="1" hangingPunct="1">
                <a:lnSpc>
                  <a:spcPct val="99000"/>
                </a:lnSpc>
                <a:spcBef>
                  <a:spcPts val="6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2000" baseline="0">
                  <a:latin typeface="+mn-lt"/>
                </a:defRPr>
              </a:lvl2pPr>
              <a:lvl3pPr marL="756000" indent="-180000" eaLnBrk="1" hangingPunct="1">
                <a:lnSpc>
                  <a:spcPct val="99000"/>
                </a:lnSpc>
                <a:spcBef>
                  <a:spcPts val="6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2000" baseline="0">
                  <a:latin typeface="+mn-lt"/>
                </a:defRPr>
              </a:lvl3pPr>
              <a:lvl4pPr marL="1152000" indent="-180000" eaLnBrk="1" hangingPunct="1">
                <a:lnSpc>
                  <a:spcPct val="99000"/>
                </a:lnSpc>
                <a:spcBef>
                  <a:spcPts val="6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2000" baseline="0">
                  <a:latin typeface="+mn-lt"/>
                </a:defRPr>
              </a:lvl4pPr>
              <a:lvl5pPr marL="1512000" indent="-180000" eaLnBrk="1" hangingPunct="1">
                <a:lnSpc>
                  <a:spcPct val="99000"/>
                </a:lnSpc>
                <a:spcBef>
                  <a:spcPts val="6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2000" baseline="0">
                  <a:latin typeface="+mn-lt"/>
                </a:defRPr>
              </a:lvl5pPr>
              <a:lvl6pPr marL="1836000" indent="-180000" fontAlgn="base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2000" baseline="0">
                  <a:latin typeface="+mn-lt"/>
                </a:defRPr>
              </a:lvl6pPr>
              <a:lvl7pPr marL="1836000" indent="-180000" fontAlgn="base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2000" baseline="0">
                  <a:latin typeface="+mn-lt"/>
                </a:defRPr>
              </a:lvl7pPr>
              <a:lvl8pPr marL="1836000" indent="-180000" fontAlgn="base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2000" baseline="0">
                  <a:latin typeface="+mn-lt"/>
                </a:defRPr>
              </a:lvl8pPr>
              <a:lvl9pPr marL="1836000" indent="-180000" fontAlgn="base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2000" baseline="0">
                  <a:latin typeface="+mn-lt"/>
                </a:defRPr>
              </a:lvl9pPr>
            </a:lstStyle>
            <a:p>
              <a:r>
                <a:rPr lang="en-GB" dirty="0"/>
                <a:t>Altair</a:t>
              </a:r>
              <a:br>
                <a:rPr lang="en-GB" dirty="0"/>
              </a:br>
              <a:endParaRPr lang="en-GB" dirty="0"/>
            </a:p>
            <a:p>
              <a:r>
                <a:rPr lang="en-GB" dirty="0"/>
                <a:t>Vega-</a:t>
              </a:r>
              <a:r>
                <a:rPr lang="en-GB" dirty="0" err="1"/>
                <a:t>Lite</a:t>
              </a:r>
              <a:endParaRPr lang="en-GB" dirty="0"/>
            </a:p>
            <a:p>
              <a:pPr algn="ctr"/>
              <a:endParaRPr lang="en-GB" dirty="0"/>
            </a:p>
            <a:p>
              <a:r>
                <a:rPr lang="en-GB" dirty="0"/>
                <a:t>Reactive Vega</a:t>
              </a:r>
            </a:p>
            <a:p>
              <a:pPr algn="ctr"/>
              <a:endParaRPr lang="en-GB" dirty="0"/>
            </a:p>
            <a:p>
              <a:r>
                <a:rPr lang="en-GB" dirty="0"/>
                <a:t>D3 Kernel</a:t>
              </a:r>
            </a:p>
            <a:p>
              <a:pPr algn="ctr"/>
              <a:endParaRPr lang="en-GB" dirty="0"/>
            </a:p>
            <a:p>
              <a:pPr algn="ctr"/>
              <a:endParaRPr lang="en-GB" dirty="0"/>
            </a:p>
          </p:txBody>
        </p:sp>
      </p:grpSp>
      <p:pic>
        <p:nvPicPr>
          <p:cNvPr id="11" name="Content Placeholder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898213" y="3182336"/>
            <a:ext cx="402701" cy="339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3501" y="2462547"/>
            <a:ext cx="453129" cy="3398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70" t="8864" r="7392" b="11363"/>
          <a:stretch/>
        </p:blipFill>
        <p:spPr>
          <a:xfrm>
            <a:off x="1862829" y="1695536"/>
            <a:ext cx="463801" cy="4174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322" y="3899412"/>
            <a:ext cx="349732" cy="32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9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DATASAUR </a:t>
            </a:r>
            <a:r>
              <a:rPr lang="en-US" sz="2400" dirty="0"/>
              <a:t>[CAIRO 2016]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81" y="1268760"/>
            <a:ext cx="9139094" cy="47592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34725" y="1268760"/>
            <a:ext cx="2563064" cy="1866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41546" y="3536964"/>
            <a:ext cx="2467061" cy="24781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1600" dirty="0"/>
              <a:t>Mean(x) = 54.26</a:t>
            </a:r>
          </a:p>
          <a:p>
            <a:pPr>
              <a:lnSpc>
                <a:spcPts val="2500"/>
              </a:lnSpc>
            </a:pPr>
            <a:r>
              <a:rPr lang="en-US" sz="1600" dirty="0"/>
              <a:t>Mean(y) = 47.83</a:t>
            </a:r>
          </a:p>
          <a:p>
            <a:pPr>
              <a:lnSpc>
                <a:spcPts val="2500"/>
              </a:lnSpc>
            </a:pPr>
            <a:endParaRPr lang="en-US" sz="1600" dirty="0"/>
          </a:p>
          <a:p>
            <a:pPr>
              <a:lnSpc>
                <a:spcPts val="2500"/>
              </a:lnSpc>
            </a:pPr>
            <a:r>
              <a:rPr lang="en-US" sz="1600" dirty="0"/>
              <a:t>Std. Dev(x) = 16.76</a:t>
            </a:r>
          </a:p>
          <a:p>
            <a:pPr>
              <a:lnSpc>
                <a:spcPts val="2500"/>
              </a:lnSpc>
            </a:pPr>
            <a:r>
              <a:rPr lang="en-US" sz="1600" dirty="0"/>
              <a:t>Std. Dev(y) = 26.93</a:t>
            </a:r>
          </a:p>
          <a:p>
            <a:pPr>
              <a:lnSpc>
                <a:spcPts val="2500"/>
              </a:lnSpc>
            </a:pPr>
            <a:endParaRPr lang="en-US" sz="1600" dirty="0"/>
          </a:p>
          <a:p>
            <a:pPr>
              <a:lnSpc>
                <a:spcPts val="2500"/>
              </a:lnSpc>
            </a:pPr>
            <a:r>
              <a:rPr lang="en-US" sz="1600" dirty="0"/>
              <a:t>Correlation(</a:t>
            </a:r>
            <a:r>
              <a:rPr lang="en-US" sz="1600" dirty="0" err="1"/>
              <a:t>x,y</a:t>
            </a:r>
            <a:r>
              <a:rPr lang="en-US" sz="1600" dirty="0"/>
              <a:t>) = -0.06</a:t>
            </a:r>
          </a:p>
          <a:p>
            <a:pPr>
              <a:lnSpc>
                <a:spcPct val="95000"/>
              </a:lnSpc>
            </a:pPr>
            <a:endParaRPr lang="en-US" sz="1600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AF8831-314B-41E7-833E-E4F776C8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35422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Vega-</a:t>
            </a:r>
            <a:r>
              <a:rPr lang="en-GB" dirty="0" err="1"/>
              <a:t>lite</a:t>
            </a:r>
            <a:r>
              <a:rPr lang="en-GB" dirty="0"/>
              <a:t> EXAMPLES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0997C-08F7-4679-B2C9-343D8EE9AD7C}" type="datetime1">
              <a:rPr lang="en-GB" smtClean="0"/>
              <a:t>02/02/2021</a:t>
            </a:fld>
            <a:r>
              <a:rPr lang="en-GB" dirty="0"/>
              <a:t>30/04/2019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33" y="1532299"/>
            <a:ext cx="6047855" cy="13681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hlinkClick r:id="rId2"/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73" y="4259613"/>
            <a:ext cx="6047855" cy="10664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hlinkClick r:id="rId2"/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73" y="2891461"/>
            <a:ext cx="6047855" cy="13681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8228" y="1460291"/>
            <a:ext cx="3103668" cy="40879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3" y="5326071"/>
            <a:ext cx="5986153" cy="3351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7338" y="1436637"/>
            <a:ext cx="1368211" cy="41267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5779" y="1316275"/>
            <a:ext cx="1380583" cy="415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738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notebooks </a:t>
            </a:r>
            <a:r>
              <a:rPr lang="en-GB" b="0" dirty="0" err="1">
                <a:latin typeface="AU Passata Light" panose="020B0303030902030804" pitchFamily="34" charset="0"/>
              </a:rPr>
              <a:t>vega-lite</a:t>
            </a:r>
            <a:endParaRPr lang="en-GB" b="0" dirty="0">
              <a:latin typeface="AU Passata Light" panose="020B03030309020308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Disclaimer</a:t>
            </a:r>
            <a:r>
              <a:rPr lang="en-US" dirty="0"/>
              <a:t>: Some notebooks are adapted from tutorials on Vega-</a:t>
            </a:r>
            <a:r>
              <a:rPr lang="en-US" dirty="0" err="1"/>
              <a:t>Lite's</a:t>
            </a:r>
            <a:r>
              <a:rPr lang="en-US" dirty="0"/>
              <a:t> website</a:t>
            </a:r>
          </a:p>
          <a:p>
            <a:endParaRPr lang="en-GB" dirty="0"/>
          </a:p>
          <a:p>
            <a:pPr algn="ctr"/>
            <a:r>
              <a:rPr lang="en-US" sz="2400" b="1" dirty="0">
                <a:hlinkClick r:id="rId3"/>
              </a:rPr>
              <a:t>https://tinyurl.com/tutorial-vl</a:t>
            </a:r>
            <a:endParaRPr lang="en-US" sz="2400" b="1" dirty="0"/>
          </a:p>
          <a:p>
            <a:endParaRPr lang="en-GB" sz="1800" dirty="0"/>
          </a:p>
          <a:p>
            <a:r>
              <a:rPr lang="en-GB" sz="1800" b="1" dirty="0"/>
              <a:t>Other notebooks of interest:</a:t>
            </a:r>
          </a:p>
          <a:p>
            <a:endParaRPr lang="en-GB" sz="100" dirty="0"/>
          </a:p>
          <a:p>
            <a:pPr marL="717750" lvl="1" indent="-285750"/>
            <a:r>
              <a:rPr lang="en-GB" sz="1800" dirty="0"/>
              <a:t>Introduction to Vega-</a:t>
            </a:r>
            <a:r>
              <a:rPr lang="en-GB" sz="1800" dirty="0" err="1"/>
              <a:t>Lite</a:t>
            </a:r>
            <a:r>
              <a:rPr lang="en-GB" sz="1800" dirty="0"/>
              <a:t> API</a:t>
            </a:r>
            <a:br>
              <a:rPr lang="en-GB" sz="1800" dirty="0"/>
            </a:br>
            <a:r>
              <a:rPr lang="en-GB" sz="1800" dirty="0">
                <a:hlinkClick r:id="rId4"/>
              </a:rPr>
              <a:t>https://observablehq.com/@uwdata/introduction-to-vega-lite</a:t>
            </a:r>
            <a:endParaRPr lang="en-GB" sz="1800" dirty="0"/>
          </a:p>
          <a:p>
            <a:pPr marL="717750" lvl="1" indent="-285750"/>
            <a:r>
              <a:rPr lang="en-GB" sz="1800" dirty="0"/>
              <a:t>DAVI - VEGA Tutorial</a:t>
            </a:r>
            <a:br>
              <a:rPr lang="en-GB" sz="1800" dirty="0"/>
            </a:br>
            <a:r>
              <a:rPr lang="en-GB" sz="1800" dirty="0">
                <a:hlinkClick r:id="rId5"/>
              </a:rPr>
              <a:t>https://observablehq.com/collection/@mahog/davi-vega-tutorial</a:t>
            </a:r>
            <a:r>
              <a:rPr lang="en-GB" sz="1800" dirty="0"/>
              <a:t> </a:t>
            </a:r>
          </a:p>
          <a:p>
            <a:pPr marL="717750" lvl="1" indent="-285750"/>
            <a:r>
              <a:rPr lang="en-GB" sz="1800" dirty="0"/>
              <a:t>DAVI – D3 Tutorial</a:t>
            </a:r>
            <a:br>
              <a:rPr lang="en-GB" sz="1800" dirty="0"/>
            </a:br>
            <a:r>
              <a:rPr lang="en-GB" sz="1800" dirty="0">
                <a:hlinkClick r:id="rId6"/>
              </a:rPr>
              <a:t>https://observablehq.com/collection/@mahog/davi-d3-tutorial</a:t>
            </a:r>
            <a:r>
              <a:rPr lang="en-GB" sz="1800" dirty="0"/>
              <a:t> </a:t>
            </a:r>
          </a:p>
          <a:p>
            <a:pPr marL="717750" lvl="1" indent="-285750"/>
            <a:r>
              <a:rPr lang="en-GB" sz="1800" dirty="0"/>
              <a:t>Observable: The User Manual</a:t>
            </a:r>
            <a:br>
              <a:rPr lang="en-GB" sz="1800" dirty="0"/>
            </a:br>
            <a:r>
              <a:rPr lang="en-US" sz="1800" dirty="0">
                <a:hlinkClick r:id="rId7"/>
              </a:rPr>
              <a:t>https://observablehq.com/@observablehq/user-manual</a:t>
            </a:r>
            <a:endParaRPr lang="en-GB" sz="1800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47576-C5AE-4596-A400-B64C1AFC4F3E}" type="datetime1">
              <a:rPr lang="en-GB" smtClean="0"/>
              <a:t>02/02/2021</a:t>
            </a:fld>
            <a:r>
              <a:rPr lang="en-GB"/>
              <a:t>04/10/2019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2879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7019925"/>
            <a:ext cx="0" cy="0"/>
          </a:xfrm>
        </p:spPr>
        <p:txBody>
          <a:bodyPr/>
          <a:lstStyle/>
          <a:p>
            <a:fld id="{EBD85B7D-E9A5-49E0-8ACF-AF93CE3E556F}" type="datetime1">
              <a:rPr lang="en-US" smtClean="0"/>
              <a:t>2/2/2021</a:t>
            </a:fld>
            <a:r>
              <a:rPr lang="en-US" dirty="0"/>
              <a:t>05/10/2018</a:t>
            </a:r>
          </a:p>
        </p:txBody>
      </p:sp>
      <p:pic>
        <p:nvPicPr>
          <p:cNvPr id="6" name="Picture 2" descr="https://images.tandf.co.uk/common/jackets/amazon/978146650/9781466508910.jpg">
            <a:extLst>
              <a:ext uri="{FF2B5EF4-FFF2-40B4-BE49-F238E27FC236}">
                <a16:creationId xmlns:a16="http://schemas.microsoft.com/office/drawing/2014/main" id="{E5D89FF5-2DFC-4595-ABA4-E5D4B3492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852" y="1556792"/>
            <a:ext cx="2449647" cy="3076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A5E0D-B9D7-4B1C-8E24-DD92A3770A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2473" y="1556792"/>
            <a:ext cx="2260491" cy="3052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2E234D-1536-409E-AC48-4F3ACD781057}"/>
              </a:ext>
            </a:extLst>
          </p:cNvPr>
          <p:cNvSpPr txBox="1"/>
          <p:nvPr/>
        </p:nvSpPr>
        <p:spPr>
          <a:xfrm>
            <a:off x="865589" y="4789288"/>
            <a:ext cx="2826172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dirty="0">
                <a:latin typeface="+mn-lt"/>
              </a:rPr>
              <a:t>Tamara </a:t>
            </a:r>
            <a:r>
              <a:rPr lang="en-US" sz="2000" dirty="0" err="1">
                <a:latin typeface="+mn-lt"/>
              </a:rPr>
              <a:t>Munzner</a:t>
            </a:r>
            <a:r>
              <a:rPr lang="en-US" sz="2000" dirty="0">
                <a:latin typeface="+mn-lt"/>
              </a:rPr>
              <a:t>: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Visualization Analysis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and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8A3594-B00B-4AEF-9D2A-EAD3BDBE7ED6}"/>
              </a:ext>
            </a:extLst>
          </p:cNvPr>
          <p:cNvSpPr txBox="1"/>
          <p:nvPr/>
        </p:nvSpPr>
        <p:spPr>
          <a:xfrm>
            <a:off x="8442945" y="4784948"/>
            <a:ext cx="326809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dirty="0">
                <a:latin typeface="+mn-lt"/>
              </a:rPr>
              <a:t>Robert Spence: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Information Visualization. An Introduction, 3rd Edition</a:t>
            </a:r>
          </a:p>
        </p:txBody>
      </p:sp>
      <p:pic>
        <p:nvPicPr>
          <p:cNvPr id="1026" name="Picture 2" descr="Interactive Visual Data Analysis book co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4292" y="1484783"/>
            <a:ext cx="2208019" cy="3148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8A3594-B00B-4AEF-9D2A-EAD3BDBE7ED6}"/>
              </a:ext>
            </a:extLst>
          </p:cNvPr>
          <p:cNvSpPr txBox="1"/>
          <p:nvPr/>
        </p:nvSpPr>
        <p:spPr>
          <a:xfrm>
            <a:off x="4193507" y="4789288"/>
            <a:ext cx="3766554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 dirty="0">
                <a:latin typeface="+mn-lt"/>
              </a:rPr>
              <a:t>Christian Tominski,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Heidrun Schumann: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Interactive Visual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43407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COMPETITORS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9249" y="5170991"/>
            <a:ext cx="4739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Tor </a:t>
            </a:r>
            <a:r>
              <a:rPr lang="en-US" sz="1600" dirty="0" err="1"/>
              <a:t>Nørretranders</a:t>
            </a:r>
            <a:r>
              <a:rPr lang="en-US" sz="1600" dirty="0"/>
              <a:t> “The User Illusion” (1998)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706" y="1635388"/>
            <a:ext cx="3920480" cy="3588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9979A-A722-4197-8FE6-4CAFB96D627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6"/>
          <a:stretch/>
        </p:blipFill>
        <p:spPr>
          <a:xfrm>
            <a:off x="5573495" y="538858"/>
            <a:ext cx="2974127" cy="2088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434C6A-A7F8-4B9B-BADF-F462A02D48EC}"/>
              </a:ext>
            </a:extLst>
          </p:cNvPr>
          <p:cNvSpPr txBox="1"/>
          <p:nvPr/>
        </p:nvSpPr>
        <p:spPr>
          <a:xfrm>
            <a:off x="5352291" y="2658567"/>
            <a:ext cx="3321919" cy="37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1600" dirty="0"/>
              <a:t>Haptic Displays – [</a:t>
            </a:r>
            <a:r>
              <a:rPr lang="en-US" sz="1600" dirty="0" err="1"/>
              <a:t>Leithinger</a:t>
            </a:r>
            <a:r>
              <a:rPr lang="en-US" sz="1600" dirty="0"/>
              <a:t> 2010]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434C6A-A7F8-4B9B-BADF-F462A02D48EC}"/>
              </a:ext>
            </a:extLst>
          </p:cNvPr>
          <p:cNvSpPr txBox="1"/>
          <p:nvPr/>
        </p:nvSpPr>
        <p:spPr>
          <a:xfrm>
            <a:off x="5330503" y="5394871"/>
            <a:ext cx="3429880" cy="37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1600" dirty="0" err="1"/>
              <a:t>Olfactoric</a:t>
            </a:r>
            <a:r>
              <a:rPr lang="en-US" sz="1600" dirty="0"/>
              <a:t> Interfaces – [Lukas 2015]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573494" y="3249388"/>
            <a:ext cx="2974127" cy="2072026"/>
            <a:chOff x="3214092" y="836712"/>
            <a:chExt cx="6984776" cy="5256584"/>
          </a:xfrm>
        </p:grpSpPr>
        <p:pic>
          <p:nvPicPr>
            <p:cNvPr id="11" name="Picture 2" descr="SmellingData_adc_ama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14092" y="836712"/>
              <a:ext cx="6984776" cy="52565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SmellingData_adc_ama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958508" y="836712"/>
              <a:ext cx="3240360" cy="1143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0434C6A-A7F8-4B9B-BADF-F462A02D48EC}"/>
              </a:ext>
            </a:extLst>
          </p:cNvPr>
          <p:cNvSpPr txBox="1"/>
          <p:nvPr/>
        </p:nvSpPr>
        <p:spPr>
          <a:xfrm>
            <a:off x="9101887" y="2658567"/>
            <a:ext cx="2470461" cy="37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1600" dirty="0"/>
              <a:t>Data </a:t>
            </a:r>
            <a:r>
              <a:rPr lang="en-US" sz="1600" dirty="0" err="1"/>
              <a:t>Sonification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19770" y="3272827"/>
            <a:ext cx="2802034" cy="2025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434C6A-A7F8-4B9B-BADF-F462A02D48EC}"/>
              </a:ext>
            </a:extLst>
          </p:cNvPr>
          <p:cNvSpPr txBox="1"/>
          <p:nvPr/>
        </p:nvSpPr>
        <p:spPr>
          <a:xfrm>
            <a:off x="8986523" y="5394066"/>
            <a:ext cx="2868529" cy="699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1600" dirty="0"/>
              <a:t>Edible Diagrams/Data Dishes – [</a:t>
            </a:r>
            <a:r>
              <a:rPr lang="en-US" sz="1600" dirty="0" err="1"/>
              <a:t>Himmelspach</a:t>
            </a:r>
            <a:r>
              <a:rPr lang="en-US" sz="1600" dirty="0"/>
              <a:t> 2015]</a:t>
            </a:r>
          </a:p>
        </p:txBody>
      </p:sp>
      <p:pic>
        <p:nvPicPr>
          <p:cNvPr id="16" name="Heart Rate Monitor.mov (480p_30fps_H264-128kbit_AAC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7689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965877" y="538858"/>
            <a:ext cx="2885534" cy="2088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703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1472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0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8" grpId="0"/>
      <p:bldP spid="9" grpId="0"/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CA7C50-83B3-4FC0-BFCA-09010BF55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/>
          <a:lstStyle/>
          <a:p>
            <a:r>
              <a:rPr lang="en-US" dirty="0"/>
              <a:t>Bad visualizations and how to avoid them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92408-11A5-431B-B3C0-C8E1434F2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85EE-F1CD-46E8-BED2-A3FED6BEFF9C}" type="datetime1">
              <a:rPr lang="en-GB" smtClean="0"/>
              <a:t>02/02/2021</a:t>
            </a:fld>
            <a:r>
              <a:rPr lang="en-GB"/>
              <a:t>04/11/2019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82558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1727</Words>
  <Application>Microsoft Office PowerPoint</Application>
  <PresentationFormat>Custom</PresentationFormat>
  <Paragraphs>415</Paragraphs>
  <Slides>73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Wingdings</vt:lpstr>
      <vt:lpstr>AU Passata Light</vt:lpstr>
      <vt:lpstr>AU Passata</vt:lpstr>
      <vt:lpstr>Georgia</vt:lpstr>
      <vt:lpstr>Wingdings 3</vt:lpstr>
      <vt:lpstr>Arial</vt:lpstr>
      <vt:lpstr>Calibri</vt:lpstr>
      <vt:lpstr>AU Peto</vt:lpstr>
      <vt:lpstr>AU 16:9</vt:lpstr>
      <vt:lpstr>How to make good charts and graphs</vt:lpstr>
      <vt:lpstr>About myself</vt:lpstr>
      <vt:lpstr>Why to visualize data?</vt:lpstr>
      <vt:lpstr>PowerPoint Presentation</vt:lpstr>
      <vt:lpstr>PowerPoint Presentation</vt:lpstr>
      <vt:lpstr>WHY not just use statistics?</vt:lpstr>
      <vt:lpstr>The DATASAUR [CAIRO 2016]</vt:lpstr>
      <vt:lpstr>THE COMPETITORS</vt:lpstr>
      <vt:lpstr>Bad visualizations and how to avoid them</vt:lpstr>
      <vt:lpstr>when visualizing data…</vt:lpstr>
      <vt:lpstr>Overall Guideline #1: Don’t be STUPID</vt:lpstr>
      <vt:lpstr>Overall Guideline #1: Don’t be STUPID</vt:lpstr>
      <vt:lpstr>OVERALL GUIDELINE #2: Don’T be sloppy</vt:lpstr>
      <vt:lpstr>OVERALL GUIDELINE #2: Don’T be sloppy</vt:lpstr>
      <vt:lpstr>Overall guideline #3: Don’t be evil</vt:lpstr>
      <vt:lpstr>Overall guideline #3: Don’t be evil</vt:lpstr>
      <vt:lpstr>Where to learn more about this?</vt:lpstr>
      <vt:lpstr>GOOD visualizations and how to MAKE them  PART 1: The FundamentalS</vt:lpstr>
      <vt:lpstr>The 3 E’S of Data Visualization</vt:lpstr>
      <vt:lpstr>Closely MATCH data and VISUALIZATION</vt:lpstr>
      <vt:lpstr>Mapping Fundamentals: Marks</vt:lpstr>
      <vt:lpstr>Mapping Fundamentals: Channels</vt:lpstr>
      <vt:lpstr>Expressiveness: Match DATA &amp; CHANNEL</vt:lpstr>
      <vt:lpstr>PRECEDENCE among channels</vt:lpstr>
      <vt:lpstr>EFFECTIVENESS: MATCH IMPORTANCE &amp; CHANNEL </vt:lpstr>
      <vt:lpstr>EFFECTIVENESS: USE Multiple channels</vt:lpstr>
      <vt:lpstr>GOOD visualizations and how to MAKE them  PART 2: The charts</vt:lpstr>
      <vt:lpstr>The Scatterplot</vt:lpstr>
      <vt:lpstr>The scatterplot</vt:lpstr>
      <vt:lpstr>The scatterplot</vt:lpstr>
      <vt:lpstr>The scatterplot</vt:lpstr>
      <vt:lpstr>The scatterplot</vt:lpstr>
      <vt:lpstr>The scatterplot</vt:lpstr>
      <vt:lpstr>The scatterplot</vt:lpstr>
      <vt:lpstr>The scatterplot</vt:lpstr>
      <vt:lpstr>The scatterplot</vt:lpstr>
      <vt:lpstr>The scatterplot</vt:lpstr>
      <vt:lpstr>The LINE CHART</vt:lpstr>
      <vt:lpstr>The line chart</vt:lpstr>
      <vt:lpstr>The line chart</vt:lpstr>
      <vt:lpstr>The line chart</vt:lpstr>
      <vt:lpstr>The line chart</vt:lpstr>
      <vt:lpstr>PowerPoint Presentation</vt:lpstr>
      <vt:lpstr>The line chart</vt:lpstr>
      <vt:lpstr>The line chart</vt:lpstr>
      <vt:lpstr>The line chart</vt:lpstr>
      <vt:lpstr>Scatterplots vs line charts</vt:lpstr>
      <vt:lpstr>The connected scatterplot</vt:lpstr>
      <vt:lpstr>The BAR CHART</vt:lpstr>
      <vt:lpstr>The bar / column chart</vt:lpstr>
      <vt:lpstr>The bar / column chart</vt:lpstr>
      <vt:lpstr>The bar / column chart</vt:lpstr>
      <vt:lpstr>The bar / column chart</vt:lpstr>
      <vt:lpstr>The bar / column chart</vt:lpstr>
      <vt:lpstr>The bar / column chart</vt:lpstr>
      <vt:lpstr>The bar / column chart</vt:lpstr>
      <vt:lpstr>The bar / column chart</vt:lpstr>
      <vt:lpstr>The histogram is not a bar chart!</vt:lpstr>
      <vt:lpstr>The histogram</vt:lpstr>
      <vt:lpstr>The histogram</vt:lpstr>
      <vt:lpstr>The histogram</vt:lpstr>
      <vt:lpstr>Other chart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create such visualizations?</vt:lpstr>
      <vt:lpstr>CODING VISUALIZATIONS W/ VEGA LITE</vt:lpstr>
      <vt:lpstr>Vega-lite EXAMPLES</vt:lpstr>
      <vt:lpstr>Interactive notebooks vega-lite</vt:lpstr>
      <vt:lpstr>RECOMMENDED BOOKS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2021-02-02T13:26:57Z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636612777422472502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5150</vt:lpwstr>
  </property>
  <property fmtid="{D5CDD505-2E9C-101B-9397-08002B2CF9AE}" pid="62" name="colorthemechange">
    <vt:lpwstr>True</vt:lpwstr>
  </property>
</Properties>
</file>